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8288000" cy="10287000"/>
  <p:notesSz cx="6858000" cy="9144000"/>
  <p:embeddedFontLst>
    <p:embeddedFont>
      <p:font typeface="Canva Sans" panose="020B0604020202020204" charset="0"/>
      <p:regular r:id="rId33"/>
    </p:embeddedFont>
    <p:embeddedFont>
      <p:font typeface="Canva Sans Bold" panose="020B0604020202020204" charset="0"/>
      <p:regular r:id="rId34"/>
    </p:embeddedFont>
    <p:embeddedFont>
      <p:font typeface="Garet" panose="020B0604020202020204" charset="0"/>
      <p:regular r:id="rId35"/>
    </p:embeddedFont>
    <p:embeddedFont>
      <p:font typeface="Garet Bold" panose="020B0604020202020204" charset="0"/>
      <p:regular r:id="rId36"/>
    </p:embeddedFont>
    <p:embeddedFont>
      <p:font typeface="Open Sans Extra Bold" panose="020B0604020202020204" charset="0"/>
      <p:regular r:id="rId37"/>
    </p:embeddedFont>
    <p:embeddedFont>
      <p:font typeface="Poppins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6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62.jpeg"/></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doi.org/10.2514/1.C03448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7460891" y="9665574"/>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I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32107" y="-725151"/>
            <a:ext cx="1286950" cy="128695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6048574" y="25038"/>
            <a:ext cx="2239426" cy="2129651"/>
          </a:xfrm>
          <a:custGeom>
            <a:avLst/>
            <a:gdLst/>
            <a:ahLst/>
            <a:cxnLst/>
            <a:rect l="l" t="t" r="r" b="b"/>
            <a:pathLst>
              <a:path w="2239426" h="2129651">
                <a:moveTo>
                  <a:pt x="0" y="0"/>
                </a:moveTo>
                <a:lnTo>
                  <a:pt x="2239426" y="0"/>
                </a:lnTo>
                <a:lnTo>
                  <a:pt x="2239426" y="2129650"/>
                </a:lnTo>
                <a:lnTo>
                  <a:pt x="0" y="2129650"/>
                </a:lnTo>
                <a:lnTo>
                  <a:pt x="0" y="0"/>
                </a:lnTo>
                <a:close/>
              </a:path>
            </a:pathLst>
          </a:custGeom>
          <a:blipFill>
            <a:blip r:embed="rId2"/>
            <a:stretch>
              <a:fillRect/>
            </a:stretch>
          </a:blipFill>
        </p:spPr>
        <p:txBody>
          <a:bodyPr/>
          <a:lstStyle/>
          <a:p>
            <a:endParaRPr lang="en-IN"/>
          </a:p>
        </p:txBody>
      </p:sp>
      <p:sp>
        <p:nvSpPr>
          <p:cNvPr id="12" name="TextBox 12"/>
          <p:cNvSpPr txBox="1"/>
          <p:nvPr/>
        </p:nvSpPr>
        <p:spPr>
          <a:xfrm>
            <a:off x="609984" y="2725335"/>
            <a:ext cx="17068031" cy="771525"/>
          </a:xfrm>
          <a:prstGeom prst="rect">
            <a:avLst/>
          </a:prstGeom>
        </p:spPr>
        <p:txBody>
          <a:bodyPr lIns="0" tIns="0" rIns="0" bIns="0" rtlCol="0" anchor="t">
            <a:spAutoFit/>
          </a:bodyPr>
          <a:lstStyle/>
          <a:p>
            <a:pPr algn="r">
              <a:lnSpc>
                <a:spcPts val="6300"/>
              </a:lnSpc>
              <a:spcBef>
                <a:spcPct val="0"/>
              </a:spcBef>
            </a:pPr>
            <a:r>
              <a:rPr lang="en-US" sz="4500">
                <a:solidFill>
                  <a:srgbClr val="051D40"/>
                </a:solidFill>
                <a:latin typeface="Open Sans Extra Bold"/>
                <a:ea typeface="Open Sans Extra Bold"/>
                <a:cs typeface="Open Sans Extra Bold"/>
                <a:sym typeface="Open Sans Extra Bold"/>
              </a:rPr>
              <a:t>AE668 : Computation Aeromechanics and Control of UAV</a:t>
            </a:r>
          </a:p>
        </p:txBody>
      </p:sp>
      <p:sp>
        <p:nvSpPr>
          <p:cNvPr id="13" name="TextBox 13"/>
          <p:cNvSpPr txBox="1"/>
          <p:nvPr/>
        </p:nvSpPr>
        <p:spPr>
          <a:xfrm>
            <a:off x="10159145" y="6303871"/>
            <a:ext cx="7100155" cy="2733017"/>
          </a:xfrm>
          <a:prstGeom prst="rect">
            <a:avLst/>
          </a:prstGeom>
        </p:spPr>
        <p:txBody>
          <a:bodyPr lIns="0" tIns="0" rIns="0" bIns="0" rtlCol="0" anchor="t">
            <a:spAutoFit/>
          </a:bodyPr>
          <a:lstStyle/>
          <a:p>
            <a:pPr algn="l">
              <a:lnSpc>
                <a:spcPts val="5384"/>
              </a:lnSpc>
            </a:pPr>
            <a:r>
              <a:rPr lang="en-US" sz="3846" b="1" spc="-76">
                <a:solidFill>
                  <a:srgbClr val="000000"/>
                </a:solidFill>
                <a:latin typeface="Poppins Bold"/>
                <a:ea typeface="Poppins Bold"/>
                <a:cs typeface="Poppins Bold"/>
                <a:sym typeface="Poppins Bold"/>
              </a:rPr>
              <a:t>By :</a:t>
            </a:r>
          </a:p>
          <a:p>
            <a:pPr algn="l">
              <a:lnSpc>
                <a:spcPts val="5384"/>
              </a:lnSpc>
            </a:pPr>
            <a:r>
              <a:rPr lang="en-US" sz="3846" b="1" spc="-76">
                <a:solidFill>
                  <a:srgbClr val="000000"/>
                </a:solidFill>
                <a:latin typeface="Poppins Bold"/>
                <a:ea typeface="Poppins Bold"/>
                <a:cs typeface="Poppins Bold"/>
                <a:sym typeface="Poppins Bold"/>
              </a:rPr>
              <a:t>Dharshan S Hegde</a:t>
            </a:r>
          </a:p>
          <a:p>
            <a:pPr algn="l">
              <a:lnSpc>
                <a:spcPts val="5384"/>
              </a:lnSpc>
            </a:pPr>
            <a:r>
              <a:rPr lang="en-US" sz="3846" b="1" spc="-76">
                <a:solidFill>
                  <a:srgbClr val="000000"/>
                </a:solidFill>
                <a:latin typeface="Poppins Bold"/>
                <a:ea typeface="Poppins Bold"/>
                <a:cs typeface="Poppins Bold"/>
                <a:sym typeface="Poppins Bold"/>
              </a:rPr>
              <a:t>M.Tech UAS - 241010078</a:t>
            </a:r>
          </a:p>
          <a:p>
            <a:pPr algn="l">
              <a:lnSpc>
                <a:spcPts val="5384"/>
              </a:lnSpc>
              <a:spcBef>
                <a:spcPct val="0"/>
              </a:spcBef>
            </a:pPr>
            <a:r>
              <a:rPr lang="en-US" sz="3846" b="1" spc="-76">
                <a:solidFill>
                  <a:srgbClr val="000000"/>
                </a:solidFill>
                <a:latin typeface="Poppins Bold"/>
                <a:ea typeface="Poppins Bold"/>
                <a:cs typeface="Poppins Bold"/>
                <a:sym typeface="Poppins Bold"/>
              </a:rPr>
              <a:t>dharshans24@iitk.ac.in</a:t>
            </a:r>
          </a:p>
        </p:txBody>
      </p:sp>
      <p:sp>
        <p:nvSpPr>
          <p:cNvPr id="14" name="TextBox 14"/>
          <p:cNvSpPr txBox="1"/>
          <p:nvPr/>
        </p:nvSpPr>
        <p:spPr>
          <a:xfrm>
            <a:off x="3748771" y="4289423"/>
            <a:ext cx="10550426" cy="854077"/>
          </a:xfrm>
          <a:prstGeom prst="rect">
            <a:avLst/>
          </a:prstGeom>
        </p:spPr>
        <p:txBody>
          <a:bodyPr lIns="0" tIns="0" rIns="0" bIns="0" rtlCol="0" anchor="t">
            <a:spAutoFit/>
          </a:bodyPr>
          <a:lstStyle/>
          <a:p>
            <a:pPr algn="ctr">
              <a:lnSpc>
                <a:spcPts val="6999"/>
              </a:lnSpc>
              <a:spcBef>
                <a:spcPct val="0"/>
              </a:spcBef>
            </a:pPr>
            <a:r>
              <a:rPr lang="en-US" sz="4999" b="1">
                <a:solidFill>
                  <a:srgbClr val="000000"/>
                </a:solidFill>
                <a:latin typeface="Open Sans Extra Bold"/>
                <a:ea typeface="Open Sans Extra Bold"/>
                <a:cs typeface="Open Sans Extra Bold"/>
                <a:sym typeface="Open Sans Extra Bold"/>
              </a:rPr>
              <a:t>Individual Project Presentation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9665468" y="1579755"/>
            <a:ext cx="8435184" cy="6450435"/>
          </a:xfrm>
          <a:custGeom>
            <a:avLst/>
            <a:gdLst/>
            <a:ahLst/>
            <a:cxnLst/>
            <a:rect l="l" t="t" r="r" b="b"/>
            <a:pathLst>
              <a:path w="8435184" h="6450435">
                <a:moveTo>
                  <a:pt x="0" y="0"/>
                </a:moveTo>
                <a:lnTo>
                  <a:pt x="8435184" y="0"/>
                </a:lnTo>
                <a:lnTo>
                  <a:pt x="8435184" y="6450434"/>
                </a:lnTo>
                <a:lnTo>
                  <a:pt x="0" y="6450434"/>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3" name="TextBox 3"/>
          <p:cNvSpPr txBox="1"/>
          <p:nvPr/>
        </p:nvSpPr>
        <p:spPr>
          <a:xfrm>
            <a:off x="5259211" y="141605"/>
            <a:ext cx="7085189"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Performance Results</a:t>
            </a:r>
          </a:p>
        </p:txBody>
      </p:sp>
      <p:sp>
        <p:nvSpPr>
          <p:cNvPr id="4" name="Freeform 4"/>
          <p:cNvSpPr/>
          <p:nvPr/>
        </p:nvSpPr>
        <p:spPr>
          <a:xfrm>
            <a:off x="252116" y="1579755"/>
            <a:ext cx="8549689" cy="6450435"/>
          </a:xfrm>
          <a:custGeom>
            <a:avLst/>
            <a:gdLst/>
            <a:ahLst/>
            <a:cxnLst/>
            <a:rect l="l" t="t" r="r" b="b"/>
            <a:pathLst>
              <a:path w="8549689" h="6450435">
                <a:moveTo>
                  <a:pt x="0" y="0"/>
                </a:moveTo>
                <a:lnTo>
                  <a:pt x="8549689" y="0"/>
                </a:lnTo>
                <a:lnTo>
                  <a:pt x="8549689" y="6450434"/>
                </a:lnTo>
                <a:lnTo>
                  <a:pt x="0" y="6450434"/>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795625" y="318994"/>
            <a:ext cx="8861180" cy="4596737"/>
          </a:xfrm>
          <a:custGeom>
            <a:avLst/>
            <a:gdLst/>
            <a:ahLst/>
            <a:cxnLst/>
            <a:rect l="l" t="t" r="r" b="b"/>
            <a:pathLst>
              <a:path w="8861180" h="4596737">
                <a:moveTo>
                  <a:pt x="0" y="0"/>
                </a:moveTo>
                <a:lnTo>
                  <a:pt x="8861180" y="0"/>
                </a:lnTo>
                <a:lnTo>
                  <a:pt x="8861180" y="4596737"/>
                </a:lnTo>
                <a:lnTo>
                  <a:pt x="0" y="4596737"/>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3" name="Freeform 3"/>
          <p:cNvSpPr/>
          <p:nvPr/>
        </p:nvSpPr>
        <p:spPr>
          <a:xfrm>
            <a:off x="795625" y="5445272"/>
            <a:ext cx="8861180" cy="4508125"/>
          </a:xfrm>
          <a:custGeom>
            <a:avLst/>
            <a:gdLst/>
            <a:ahLst/>
            <a:cxnLst/>
            <a:rect l="l" t="t" r="r" b="b"/>
            <a:pathLst>
              <a:path w="8861180" h="4508125">
                <a:moveTo>
                  <a:pt x="0" y="0"/>
                </a:moveTo>
                <a:lnTo>
                  <a:pt x="8861180" y="0"/>
                </a:lnTo>
                <a:lnTo>
                  <a:pt x="8861180" y="4508125"/>
                </a:lnTo>
                <a:lnTo>
                  <a:pt x="0" y="4508125"/>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9926457" y="1545691"/>
            <a:ext cx="8058059" cy="6153644"/>
          </a:xfrm>
          <a:custGeom>
            <a:avLst/>
            <a:gdLst/>
            <a:ahLst/>
            <a:cxnLst/>
            <a:rect l="l" t="t" r="r" b="b"/>
            <a:pathLst>
              <a:path w="8058059" h="6153644">
                <a:moveTo>
                  <a:pt x="0" y="0"/>
                </a:moveTo>
                <a:lnTo>
                  <a:pt x="8058060" y="0"/>
                </a:lnTo>
                <a:lnTo>
                  <a:pt x="8058060" y="6153644"/>
                </a:lnTo>
                <a:lnTo>
                  <a:pt x="0" y="6153644"/>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12532" y="2769475"/>
            <a:ext cx="9197190" cy="4748049"/>
          </a:xfrm>
          <a:custGeom>
            <a:avLst/>
            <a:gdLst/>
            <a:ahLst/>
            <a:cxnLst/>
            <a:rect l="l" t="t" r="r" b="b"/>
            <a:pathLst>
              <a:path w="9197190" h="4748049">
                <a:moveTo>
                  <a:pt x="0" y="0"/>
                </a:moveTo>
                <a:lnTo>
                  <a:pt x="9197190" y="0"/>
                </a:lnTo>
                <a:lnTo>
                  <a:pt x="9197190" y="4748050"/>
                </a:lnTo>
                <a:lnTo>
                  <a:pt x="0" y="4748050"/>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graphicFrame>
        <p:nvGraphicFramePr>
          <p:cNvPr id="3" name="Table 3"/>
          <p:cNvGraphicFramePr>
            <a:graphicFrameLocks noGrp="1"/>
          </p:cNvGraphicFramePr>
          <p:nvPr/>
        </p:nvGraphicFramePr>
        <p:xfrm>
          <a:off x="9944100" y="1279980"/>
          <a:ext cx="7315200" cy="8191504"/>
        </p:xfrm>
        <a:graphic>
          <a:graphicData uri="http://schemas.openxmlformats.org/drawingml/2006/table">
            <a:tbl>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023938">
                <a:tc gridSpan="2">
                  <a:txBody>
                    <a:bodyPr/>
                    <a:lstStyle/>
                    <a:p>
                      <a:pPr algn="ctr">
                        <a:lnSpc>
                          <a:spcPts val="2800"/>
                        </a:lnSpc>
                        <a:defRPr/>
                      </a:pPr>
                      <a:r>
                        <a:rPr lang="en-US" sz="2000" b="1">
                          <a:solidFill>
                            <a:srgbClr val="FFFFFF"/>
                          </a:solidFill>
                          <a:latin typeface="Canva Sans Bold"/>
                          <a:ea typeface="Canva Sans Bold"/>
                          <a:cs typeface="Canva Sans Bold"/>
                          <a:sym typeface="Canva Sans Bold"/>
                        </a:rPr>
                        <a:t>Optimized Component Weights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45DA0"/>
                    </a:solidFill>
                  </a:tcPr>
                </a:tc>
                <a:tc hMerge="1">
                  <a:txBody>
                    <a:bodyPr/>
                    <a:lstStyle/>
                    <a:p>
                      <a:pPr algn="ctr">
                        <a:lnSpc>
                          <a:spcPts val="2800"/>
                        </a:lnSpc>
                        <a:defRPr/>
                      </a:pPr>
                      <a:r>
                        <a:rPr lang="en-US" sz="2000" b="1">
                          <a:solidFill>
                            <a:srgbClr val="FFFFFF"/>
                          </a:solidFill>
                          <a:latin typeface="Canva Sans Bold"/>
                          <a:ea typeface="Canva Sans Bold"/>
                          <a:cs typeface="Canva Sans Bold"/>
                          <a:sym typeface="Canva Sans Bold"/>
                        </a:rPr>
                        <a:t>Optimized Component Weights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45DA0"/>
                    </a:solidFill>
                  </a:tcPr>
                </a:tc>
                <a:extLst>
                  <a:ext uri="{0D108BD9-81ED-4DB2-BD59-A6C34878D82A}">
                    <a16:rowId xmlns:a16="http://schemas.microsoft.com/office/drawing/2014/main" val="10000"/>
                  </a:ext>
                </a:extLst>
              </a:tr>
              <a:tr h="1023938">
                <a:tc>
                  <a:txBody>
                    <a:bodyPr/>
                    <a:lstStyle/>
                    <a:p>
                      <a:pPr algn="ctr">
                        <a:lnSpc>
                          <a:spcPts val="2800"/>
                        </a:lnSpc>
                        <a:defRPr/>
                      </a:pPr>
                      <a:r>
                        <a:rPr lang="en-US" sz="2000">
                          <a:solidFill>
                            <a:srgbClr val="000000"/>
                          </a:solidFill>
                          <a:latin typeface="Canva Sans"/>
                          <a:ea typeface="Canva Sans"/>
                          <a:cs typeface="Canva Sans"/>
                          <a:sym typeface="Canva Sans"/>
                        </a:rPr>
                        <a:t>Rotor Mass each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7.8 grams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3938">
                <a:tc>
                  <a:txBody>
                    <a:bodyPr/>
                    <a:lstStyle/>
                    <a:p>
                      <a:pPr algn="ctr">
                        <a:lnSpc>
                          <a:spcPts val="2800"/>
                        </a:lnSpc>
                        <a:defRPr/>
                      </a:pPr>
                      <a:r>
                        <a:rPr lang="en-US" sz="2000">
                          <a:solidFill>
                            <a:srgbClr val="000000"/>
                          </a:solidFill>
                          <a:latin typeface="Canva Sans"/>
                          <a:ea typeface="Canva Sans"/>
                          <a:cs typeface="Canva Sans"/>
                          <a:sym typeface="Canva Sans"/>
                        </a:rPr>
                        <a:t>Motor Mass each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13.2 grams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3938">
                <a:tc>
                  <a:txBody>
                    <a:bodyPr/>
                    <a:lstStyle/>
                    <a:p>
                      <a:pPr algn="ctr">
                        <a:lnSpc>
                          <a:spcPts val="2800"/>
                        </a:lnSpc>
                        <a:defRPr/>
                      </a:pPr>
                      <a:r>
                        <a:rPr lang="en-US" sz="2000">
                          <a:solidFill>
                            <a:srgbClr val="000000"/>
                          </a:solidFill>
                          <a:latin typeface="Canva Sans"/>
                          <a:ea typeface="Canva Sans"/>
                          <a:cs typeface="Canva Sans"/>
                          <a:sym typeface="Canva Sans"/>
                        </a:rPr>
                        <a:t>Esc mass each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1.321 grams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3938">
                <a:tc>
                  <a:txBody>
                    <a:bodyPr/>
                    <a:lstStyle/>
                    <a:p>
                      <a:pPr algn="ctr">
                        <a:lnSpc>
                          <a:spcPts val="2800"/>
                        </a:lnSpc>
                        <a:defRPr/>
                      </a:pPr>
                      <a:r>
                        <a:rPr lang="en-US" sz="2000">
                          <a:solidFill>
                            <a:srgbClr val="000000"/>
                          </a:solidFill>
                          <a:latin typeface="Canva Sans"/>
                          <a:ea typeface="Canva Sans"/>
                          <a:cs typeface="Canva Sans"/>
                          <a:sym typeface="Canva Sans"/>
                        </a:rPr>
                        <a:t>Battery Mass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236.4 grams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3938">
                <a:tc>
                  <a:txBody>
                    <a:bodyPr/>
                    <a:lstStyle/>
                    <a:p>
                      <a:pPr algn="ctr">
                        <a:lnSpc>
                          <a:spcPts val="2800"/>
                        </a:lnSpc>
                        <a:defRPr/>
                      </a:pPr>
                      <a:r>
                        <a:rPr lang="en-US" sz="2000">
                          <a:solidFill>
                            <a:srgbClr val="000000"/>
                          </a:solidFill>
                          <a:latin typeface="Canva Sans"/>
                          <a:ea typeface="Canva Sans"/>
                          <a:cs typeface="Canva Sans"/>
                          <a:sym typeface="Canva Sans"/>
                        </a:rPr>
                        <a:t>Airframe Mass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272 grams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3938">
                <a:tc>
                  <a:txBody>
                    <a:bodyPr/>
                    <a:lstStyle/>
                    <a:p>
                      <a:pPr algn="ctr">
                        <a:lnSpc>
                          <a:spcPts val="2800"/>
                        </a:lnSpc>
                        <a:defRPr/>
                      </a:pPr>
                      <a:r>
                        <a:rPr lang="en-US" sz="2000">
                          <a:solidFill>
                            <a:srgbClr val="000000"/>
                          </a:solidFill>
                          <a:latin typeface="Canva Sans"/>
                          <a:ea typeface="Canva Sans"/>
                          <a:cs typeface="Canva Sans"/>
                          <a:sym typeface="Canva Sans"/>
                        </a:rPr>
                        <a:t>Payload Mass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200 grams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23938">
                <a:tc>
                  <a:txBody>
                    <a:bodyPr/>
                    <a:lstStyle/>
                    <a:p>
                      <a:pPr algn="ctr">
                        <a:lnSpc>
                          <a:spcPts val="2800"/>
                        </a:lnSpc>
                        <a:defRPr/>
                      </a:pPr>
                      <a:r>
                        <a:rPr lang="en-US" sz="2000">
                          <a:solidFill>
                            <a:srgbClr val="000000"/>
                          </a:solidFill>
                          <a:latin typeface="Canva Sans"/>
                          <a:ea typeface="Canva Sans"/>
                          <a:cs typeface="Canva Sans"/>
                          <a:sym typeface="Canva Sans"/>
                        </a:rPr>
                        <a:t>Total GTOW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730 grams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TextBox 4"/>
          <p:cNvSpPr txBox="1"/>
          <p:nvPr/>
        </p:nvSpPr>
        <p:spPr>
          <a:xfrm>
            <a:off x="5894087" y="141605"/>
            <a:ext cx="6041529"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Weight Estimation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3603538" y="4256405"/>
            <a:ext cx="11080924"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Control Aspects of a </a:t>
            </a:r>
            <a:r>
              <a:rPr lang="en-US" sz="5199" b="1" dirty="0" err="1">
                <a:solidFill>
                  <a:srgbClr val="000000"/>
                </a:solidFill>
                <a:latin typeface="Canva Sans Bold"/>
                <a:ea typeface="Canva Sans Bold"/>
                <a:cs typeface="Canva Sans Bold"/>
                <a:sym typeface="Canva Sans Bold"/>
              </a:rPr>
              <a:t>Tricopter</a:t>
            </a:r>
            <a:endParaRPr lang="en-US" sz="5199" b="1" dirty="0">
              <a:solidFill>
                <a:srgbClr val="000000"/>
              </a:solidFill>
              <a:latin typeface="Canva Sans Bold"/>
              <a:ea typeface="Canva Sans Bold"/>
              <a:cs typeface="Canva Sans Bold"/>
              <a:sym typeface="Canva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98725" y="6458781"/>
            <a:ext cx="4692623" cy="2902146"/>
          </a:xfrm>
          <a:custGeom>
            <a:avLst/>
            <a:gdLst/>
            <a:ahLst/>
            <a:cxnLst/>
            <a:rect l="l" t="t" r="r" b="b"/>
            <a:pathLst>
              <a:path w="4692623" h="2902146">
                <a:moveTo>
                  <a:pt x="0" y="0"/>
                </a:moveTo>
                <a:lnTo>
                  <a:pt x="4692623" y="0"/>
                </a:lnTo>
                <a:lnTo>
                  <a:pt x="4692623" y="2902146"/>
                </a:lnTo>
                <a:lnTo>
                  <a:pt x="0" y="2902146"/>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3" name="Freeform 3"/>
          <p:cNvSpPr/>
          <p:nvPr/>
        </p:nvSpPr>
        <p:spPr>
          <a:xfrm>
            <a:off x="3410673" y="6663390"/>
            <a:ext cx="3463405" cy="3145212"/>
          </a:xfrm>
          <a:custGeom>
            <a:avLst/>
            <a:gdLst/>
            <a:ahLst/>
            <a:cxnLst/>
            <a:rect l="l" t="t" r="r" b="b"/>
            <a:pathLst>
              <a:path w="3463405" h="3145212">
                <a:moveTo>
                  <a:pt x="0" y="0"/>
                </a:moveTo>
                <a:lnTo>
                  <a:pt x="3463405" y="0"/>
                </a:lnTo>
                <a:lnTo>
                  <a:pt x="3463405" y="3145212"/>
                </a:lnTo>
                <a:lnTo>
                  <a:pt x="0" y="3145212"/>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TextBox 4"/>
          <p:cNvSpPr txBox="1"/>
          <p:nvPr/>
        </p:nvSpPr>
        <p:spPr>
          <a:xfrm>
            <a:off x="6107981" y="141605"/>
            <a:ext cx="6072039"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Physical Modelling</a:t>
            </a:r>
          </a:p>
        </p:txBody>
      </p:sp>
      <p:sp>
        <p:nvSpPr>
          <p:cNvPr id="5" name="TextBox 5"/>
          <p:cNvSpPr txBox="1"/>
          <p:nvPr/>
        </p:nvSpPr>
        <p:spPr>
          <a:xfrm>
            <a:off x="119554" y="1221520"/>
            <a:ext cx="17259300" cy="500634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000000"/>
                </a:solidFill>
                <a:latin typeface="Canva Sans"/>
                <a:ea typeface="Canva Sans"/>
                <a:cs typeface="Canva Sans"/>
                <a:sym typeface="Canva Sans"/>
              </a:rPr>
              <a:t>NED Coordinate system has been implemented</a:t>
            </a:r>
          </a:p>
          <a:p>
            <a:pPr algn="just">
              <a:lnSpc>
                <a:spcPts val="3359"/>
              </a:lnSpc>
            </a:pPr>
            <a:endParaRPr lang="en-US" sz="2400">
              <a:solidFill>
                <a:srgbClr val="000000"/>
              </a:solidFill>
              <a:latin typeface="Canva Sans"/>
              <a:ea typeface="Canva Sans"/>
              <a:cs typeface="Canva Sans"/>
              <a:sym typeface="Canva Sans"/>
            </a:endParaRPr>
          </a:p>
          <a:p>
            <a:pPr marL="518160" lvl="1" indent="-259080" algn="just">
              <a:lnSpc>
                <a:spcPts val="3359"/>
              </a:lnSpc>
              <a:buFont typeface="Arial"/>
              <a:buChar char="•"/>
            </a:pPr>
            <a:r>
              <a:rPr lang="en-US" sz="2400">
                <a:solidFill>
                  <a:srgbClr val="000000"/>
                </a:solidFill>
                <a:latin typeface="Canva Sans"/>
                <a:ea typeface="Canva Sans"/>
                <a:cs typeface="Canva Sans"/>
                <a:sym typeface="Canva Sans"/>
              </a:rPr>
              <a:t>Assumption : Thrust forces and rotational moments generated by individual motors are proportional to the square of the motor speed values</a:t>
            </a:r>
          </a:p>
          <a:p>
            <a:pPr algn="just">
              <a:lnSpc>
                <a:spcPts val="3359"/>
              </a:lnSpc>
            </a:pPr>
            <a:endParaRPr lang="en-US" sz="2400">
              <a:solidFill>
                <a:srgbClr val="000000"/>
              </a:solidFill>
              <a:latin typeface="Canva Sans"/>
              <a:ea typeface="Canva Sans"/>
              <a:cs typeface="Canva Sans"/>
              <a:sym typeface="Canva Sans"/>
            </a:endParaRPr>
          </a:p>
          <a:p>
            <a:pPr marL="518160" lvl="1" indent="-259080" algn="just">
              <a:lnSpc>
                <a:spcPts val="3359"/>
              </a:lnSpc>
              <a:buFont typeface="Arial"/>
              <a:buChar char="•"/>
            </a:pPr>
            <a:r>
              <a:rPr lang="en-US" sz="2400">
                <a:solidFill>
                  <a:srgbClr val="000000"/>
                </a:solidFill>
                <a:latin typeface="Canva Sans"/>
                <a:ea typeface="Canva Sans"/>
                <a:cs typeface="Canva Sans"/>
                <a:sym typeface="Canva Sans"/>
              </a:rPr>
              <a:t>Servo is used on the tail to balance the gyroscopic moments generated by the motor movements during operations.</a:t>
            </a:r>
          </a:p>
          <a:p>
            <a:pPr algn="just">
              <a:lnSpc>
                <a:spcPts val="3359"/>
              </a:lnSpc>
            </a:pPr>
            <a:endParaRPr lang="en-US" sz="2400">
              <a:solidFill>
                <a:srgbClr val="000000"/>
              </a:solidFill>
              <a:latin typeface="Canva Sans"/>
              <a:ea typeface="Canva Sans"/>
              <a:cs typeface="Canva Sans"/>
              <a:sym typeface="Canva Sans"/>
            </a:endParaRPr>
          </a:p>
          <a:p>
            <a:pPr marL="518160" lvl="1" indent="-259080" algn="just">
              <a:lnSpc>
                <a:spcPts val="3359"/>
              </a:lnSpc>
              <a:buFont typeface="Arial"/>
              <a:buChar char="•"/>
            </a:pPr>
            <a:r>
              <a:rPr lang="en-US" sz="2400">
                <a:solidFill>
                  <a:srgbClr val="000000"/>
                </a:solidFill>
                <a:latin typeface="Canva Sans"/>
                <a:ea typeface="Canva Sans"/>
                <a:cs typeface="Canva Sans"/>
                <a:sym typeface="Canva Sans"/>
              </a:rPr>
              <a:t>Without servo the tricopter will rotate minimally around its axis while hovering</a:t>
            </a:r>
          </a:p>
          <a:p>
            <a:pPr algn="just">
              <a:lnSpc>
                <a:spcPts val="3359"/>
              </a:lnSpc>
            </a:pPr>
            <a:endParaRPr lang="en-US" sz="2400">
              <a:solidFill>
                <a:srgbClr val="000000"/>
              </a:solidFill>
              <a:latin typeface="Canva Sans"/>
              <a:ea typeface="Canva Sans"/>
              <a:cs typeface="Canva Sans"/>
              <a:sym typeface="Canva Sans"/>
            </a:endParaRPr>
          </a:p>
          <a:p>
            <a:pPr marL="518160" lvl="1" indent="-259080" algn="just">
              <a:lnSpc>
                <a:spcPts val="3359"/>
              </a:lnSpc>
              <a:buFont typeface="Arial"/>
              <a:buChar char="•"/>
            </a:pPr>
            <a:r>
              <a:rPr lang="en-US" sz="2400">
                <a:solidFill>
                  <a:srgbClr val="000000"/>
                </a:solidFill>
                <a:latin typeface="Canva Sans"/>
                <a:ea typeface="Canva Sans"/>
                <a:cs typeface="Canva Sans"/>
                <a:sym typeface="Canva Sans"/>
              </a:rPr>
              <a:t>To balance all these the 2 remaining motors must rotate in opposite direction , shift the center of mass closer to the front of the tricopter such that large angle of deflection to the tail motor has been reduced</a:t>
            </a:r>
          </a:p>
        </p:txBody>
      </p:sp>
      <p:sp>
        <p:nvSpPr>
          <p:cNvPr id="6" name="TextBox 6"/>
          <p:cNvSpPr txBox="1"/>
          <p:nvPr/>
        </p:nvSpPr>
        <p:spPr>
          <a:xfrm>
            <a:off x="10038011" y="9399027"/>
            <a:ext cx="8092900" cy="7905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Garet"/>
                <a:ea typeface="Garet"/>
                <a:cs typeface="Garet"/>
                <a:sym typeface="Garet"/>
              </a:rPr>
              <a:t>Source : Salwa, M. ,Izabela Krzysztofik. “Optimal Control for a Three-Rotor Unmanned Aerial Vehicle in Programmed Flights”. Applied Sciences, 13(24), 13118. https://doi.org/10.3390/app132413118 </a:t>
            </a:r>
          </a:p>
        </p:txBody>
      </p:sp>
      <p:sp>
        <p:nvSpPr>
          <p:cNvPr id="7" name="TextBox 7"/>
          <p:cNvSpPr txBox="1"/>
          <p:nvPr/>
        </p:nvSpPr>
        <p:spPr>
          <a:xfrm>
            <a:off x="4309819" y="9932427"/>
            <a:ext cx="2004120" cy="257175"/>
          </a:xfrm>
          <a:prstGeom prst="rect">
            <a:avLst/>
          </a:prstGeom>
        </p:spPr>
        <p:txBody>
          <a:bodyPr lIns="0" tIns="0" rIns="0" bIns="0" rtlCol="0" anchor="t">
            <a:spAutoFit/>
          </a:bodyPr>
          <a:lstStyle/>
          <a:p>
            <a:pPr algn="ctr">
              <a:lnSpc>
                <a:spcPts val="2100"/>
              </a:lnSpc>
            </a:pPr>
            <a:r>
              <a:rPr lang="en-US" sz="1500">
                <a:solidFill>
                  <a:srgbClr val="000000"/>
                </a:solidFill>
                <a:latin typeface="Canva Sans"/>
                <a:ea typeface="Canva Sans"/>
                <a:cs typeface="Canva Sans"/>
                <a:sym typeface="Canva Sans"/>
              </a:rPr>
              <a:t>Source : Ardupilot.org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573062"/>
            <a:ext cx="6360708" cy="2695022"/>
          </a:xfrm>
          <a:custGeom>
            <a:avLst/>
            <a:gdLst/>
            <a:ahLst/>
            <a:cxnLst/>
            <a:rect l="l" t="t" r="r" b="b"/>
            <a:pathLst>
              <a:path w="6360708" h="2695022">
                <a:moveTo>
                  <a:pt x="0" y="0"/>
                </a:moveTo>
                <a:lnTo>
                  <a:pt x="6360708" y="0"/>
                </a:lnTo>
                <a:lnTo>
                  <a:pt x="6360708" y="2695021"/>
                </a:lnTo>
                <a:lnTo>
                  <a:pt x="0" y="2695021"/>
                </a:lnTo>
                <a:lnTo>
                  <a:pt x="0" y="0"/>
                </a:lnTo>
                <a:close/>
              </a:path>
            </a:pathLst>
          </a:custGeom>
          <a:blipFill>
            <a:blip r:embed="rId2"/>
            <a:stretch>
              <a:fillRect/>
            </a:stretch>
          </a:blipFill>
        </p:spPr>
        <p:txBody>
          <a:bodyPr/>
          <a:lstStyle/>
          <a:p>
            <a:endParaRPr lang="en-IN"/>
          </a:p>
        </p:txBody>
      </p:sp>
      <p:sp>
        <p:nvSpPr>
          <p:cNvPr id="3" name="Freeform 3"/>
          <p:cNvSpPr/>
          <p:nvPr/>
        </p:nvSpPr>
        <p:spPr>
          <a:xfrm>
            <a:off x="8036915" y="2698283"/>
            <a:ext cx="6715306" cy="762586"/>
          </a:xfrm>
          <a:custGeom>
            <a:avLst/>
            <a:gdLst/>
            <a:ahLst/>
            <a:cxnLst/>
            <a:rect l="l" t="t" r="r" b="b"/>
            <a:pathLst>
              <a:path w="6715306" h="762586">
                <a:moveTo>
                  <a:pt x="0" y="0"/>
                </a:moveTo>
                <a:lnTo>
                  <a:pt x="6715307" y="0"/>
                </a:lnTo>
                <a:lnTo>
                  <a:pt x="6715307" y="762586"/>
                </a:lnTo>
                <a:lnTo>
                  <a:pt x="0" y="762586"/>
                </a:lnTo>
                <a:lnTo>
                  <a:pt x="0" y="0"/>
                </a:lnTo>
                <a:close/>
              </a:path>
            </a:pathLst>
          </a:custGeom>
          <a:blipFill>
            <a:blip r:embed="rId3"/>
            <a:stretch>
              <a:fillRect/>
            </a:stretch>
          </a:blipFill>
        </p:spPr>
        <p:txBody>
          <a:bodyPr/>
          <a:lstStyle/>
          <a:p>
            <a:endParaRPr lang="en-IN"/>
          </a:p>
        </p:txBody>
      </p:sp>
      <p:sp>
        <p:nvSpPr>
          <p:cNvPr id="4" name="Freeform 4"/>
          <p:cNvSpPr/>
          <p:nvPr/>
        </p:nvSpPr>
        <p:spPr>
          <a:xfrm>
            <a:off x="10149283" y="1571949"/>
            <a:ext cx="2356971" cy="583409"/>
          </a:xfrm>
          <a:custGeom>
            <a:avLst/>
            <a:gdLst/>
            <a:ahLst/>
            <a:cxnLst/>
            <a:rect l="l" t="t" r="r" b="b"/>
            <a:pathLst>
              <a:path w="2356971" h="583409">
                <a:moveTo>
                  <a:pt x="0" y="0"/>
                </a:moveTo>
                <a:lnTo>
                  <a:pt x="2356972" y="0"/>
                </a:lnTo>
                <a:lnTo>
                  <a:pt x="2356972" y="583409"/>
                </a:lnTo>
                <a:lnTo>
                  <a:pt x="0" y="583409"/>
                </a:lnTo>
                <a:lnTo>
                  <a:pt x="0" y="0"/>
                </a:lnTo>
                <a:close/>
              </a:path>
            </a:pathLst>
          </a:custGeom>
          <a:blipFill>
            <a:blip r:embed="rId4"/>
            <a:stretch>
              <a:fillRect/>
            </a:stretch>
          </a:blipFill>
        </p:spPr>
        <p:txBody>
          <a:bodyPr/>
          <a:lstStyle/>
          <a:p>
            <a:endParaRPr lang="en-IN"/>
          </a:p>
        </p:txBody>
      </p:sp>
      <p:sp>
        <p:nvSpPr>
          <p:cNvPr id="5" name="Freeform 5"/>
          <p:cNvSpPr/>
          <p:nvPr/>
        </p:nvSpPr>
        <p:spPr>
          <a:xfrm>
            <a:off x="1715363" y="6563542"/>
            <a:ext cx="7008215" cy="1089115"/>
          </a:xfrm>
          <a:custGeom>
            <a:avLst/>
            <a:gdLst/>
            <a:ahLst/>
            <a:cxnLst/>
            <a:rect l="l" t="t" r="r" b="b"/>
            <a:pathLst>
              <a:path w="7008215" h="1089115">
                <a:moveTo>
                  <a:pt x="0" y="0"/>
                </a:moveTo>
                <a:lnTo>
                  <a:pt x="7008215" y="0"/>
                </a:lnTo>
                <a:lnTo>
                  <a:pt x="7008215" y="1089115"/>
                </a:lnTo>
                <a:lnTo>
                  <a:pt x="0" y="1089115"/>
                </a:lnTo>
                <a:lnTo>
                  <a:pt x="0" y="0"/>
                </a:lnTo>
                <a:close/>
              </a:path>
            </a:pathLst>
          </a:custGeom>
          <a:blipFill>
            <a:blip r:embed="rId5"/>
            <a:stretch>
              <a:fillRect/>
            </a:stretch>
          </a:blipFill>
        </p:spPr>
        <p:txBody>
          <a:bodyPr/>
          <a:lstStyle/>
          <a:p>
            <a:endParaRPr lang="en-IN"/>
          </a:p>
        </p:txBody>
      </p:sp>
      <p:sp>
        <p:nvSpPr>
          <p:cNvPr id="6" name="Freeform 6"/>
          <p:cNvSpPr/>
          <p:nvPr/>
        </p:nvSpPr>
        <p:spPr>
          <a:xfrm>
            <a:off x="1028700" y="4666614"/>
            <a:ext cx="7008215" cy="1243011"/>
          </a:xfrm>
          <a:custGeom>
            <a:avLst/>
            <a:gdLst/>
            <a:ahLst/>
            <a:cxnLst/>
            <a:rect l="l" t="t" r="r" b="b"/>
            <a:pathLst>
              <a:path w="7008215" h="1243011">
                <a:moveTo>
                  <a:pt x="0" y="0"/>
                </a:moveTo>
                <a:lnTo>
                  <a:pt x="7008215" y="0"/>
                </a:lnTo>
                <a:lnTo>
                  <a:pt x="7008215" y="1243011"/>
                </a:lnTo>
                <a:lnTo>
                  <a:pt x="0" y="1243011"/>
                </a:lnTo>
                <a:lnTo>
                  <a:pt x="0" y="0"/>
                </a:lnTo>
                <a:close/>
              </a:path>
            </a:pathLst>
          </a:custGeom>
          <a:blipFill>
            <a:blip r:embed="rId6"/>
            <a:stretch>
              <a:fillRect/>
            </a:stretch>
          </a:blipFill>
        </p:spPr>
        <p:txBody>
          <a:bodyPr/>
          <a:lstStyle/>
          <a:p>
            <a:endParaRPr lang="en-IN"/>
          </a:p>
        </p:txBody>
      </p:sp>
      <p:sp>
        <p:nvSpPr>
          <p:cNvPr id="7" name="Freeform 7"/>
          <p:cNvSpPr/>
          <p:nvPr/>
        </p:nvSpPr>
        <p:spPr>
          <a:xfrm>
            <a:off x="580644" y="8052707"/>
            <a:ext cx="9895667" cy="1113263"/>
          </a:xfrm>
          <a:custGeom>
            <a:avLst/>
            <a:gdLst/>
            <a:ahLst/>
            <a:cxnLst/>
            <a:rect l="l" t="t" r="r" b="b"/>
            <a:pathLst>
              <a:path w="9895667" h="1113263">
                <a:moveTo>
                  <a:pt x="0" y="0"/>
                </a:moveTo>
                <a:lnTo>
                  <a:pt x="9895667" y="0"/>
                </a:lnTo>
                <a:lnTo>
                  <a:pt x="9895667" y="1113262"/>
                </a:lnTo>
                <a:lnTo>
                  <a:pt x="0" y="1113262"/>
                </a:lnTo>
                <a:lnTo>
                  <a:pt x="0" y="0"/>
                </a:lnTo>
                <a:close/>
              </a:path>
            </a:pathLst>
          </a:custGeom>
          <a:blipFill>
            <a:blip r:embed="rId7"/>
            <a:stretch>
              <a:fillRect/>
            </a:stretch>
          </a:blipFill>
        </p:spPr>
        <p:txBody>
          <a:bodyPr/>
          <a:lstStyle/>
          <a:p>
            <a:endParaRPr lang="en-IN"/>
          </a:p>
        </p:txBody>
      </p:sp>
      <p:sp>
        <p:nvSpPr>
          <p:cNvPr id="8" name="Freeform 8"/>
          <p:cNvSpPr/>
          <p:nvPr/>
        </p:nvSpPr>
        <p:spPr>
          <a:xfrm>
            <a:off x="9862357" y="3789041"/>
            <a:ext cx="4635326" cy="1140818"/>
          </a:xfrm>
          <a:custGeom>
            <a:avLst/>
            <a:gdLst/>
            <a:ahLst/>
            <a:cxnLst/>
            <a:rect l="l" t="t" r="r" b="b"/>
            <a:pathLst>
              <a:path w="4635326" h="1140818">
                <a:moveTo>
                  <a:pt x="0" y="0"/>
                </a:moveTo>
                <a:lnTo>
                  <a:pt x="4635325" y="0"/>
                </a:lnTo>
                <a:lnTo>
                  <a:pt x="4635325" y="1140818"/>
                </a:lnTo>
                <a:lnTo>
                  <a:pt x="0" y="1140818"/>
                </a:lnTo>
                <a:lnTo>
                  <a:pt x="0" y="0"/>
                </a:lnTo>
                <a:close/>
              </a:path>
            </a:pathLst>
          </a:custGeom>
          <a:blipFill>
            <a:blip r:embed="rId8"/>
            <a:stretch>
              <a:fillRect/>
            </a:stretch>
          </a:blipFill>
        </p:spPr>
        <p:txBody>
          <a:bodyPr/>
          <a:lstStyle/>
          <a:p>
            <a:endParaRPr lang="en-IN"/>
          </a:p>
        </p:txBody>
      </p:sp>
      <p:grpSp>
        <p:nvGrpSpPr>
          <p:cNvPr id="9" name="Group 9"/>
          <p:cNvGrpSpPr/>
          <p:nvPr/>
        </p:nvGrpSpPr>
        <p:grpSpPr>
          <a:xfrm>
            <a:off x="11368955" y="5472784"/>
            <a:ext cx="6766533" cy="3121025"/>
            <a:chOff x="0" y="0"/>
            <a:chExt cx="9022044" cy="4161367"/>
          </a:xfrm>
        </p:grpSpPr>
        <p:sp>
          <p:nvSpPr>
            <p:cNvPr id="10" name="TextBox 10"/>
            <p:cNvSpPr txBox="1"/>
            <p:nvPr/>
          </p:nvSpPr>
          <p:spPr>
            <a:xfrm>
              <a:off x="0" y="-47625"/>
              <a:ext cx="9022044" cy="4208992"/>
            </a:xfrm>
            <a:prstGeom prst="rect">
              <a:avLst/>
            </a:prstGeom>
          </p:spPr>
          <p:txBody>
            <a:bodyPr lIns="0" tIns="0" rIns="0" bIns="0" rtlCol="0" anchor="t">
              <a:spAutoFit/>
            </a:bodyPr>
            <a:lstStyle/>
            <a:p>
              <a:pPr marL="431801" lvl="1" indent="-215900" algn="just">
                <a:lnSpc>
                  <a:spcPts val="2800"/>
                </a:lnSpc>
                <a:buFont typeface="Arial"/>
                <a:buChar char="•"/>
              </a:pPr>
              <a:r>
                <a:rPr lang="en-US" sz="2000">
                  <a:solidFill>
                    <a:srgbClr val="000000"/>
                  </a:solidFill>
                  <a:latin typeface="Canva Sans"/>
                  <a:ea typeface="Canva Sans"/>
                  <a:cs typeface="Canva Sans"/>
                  <a:sym typeface="Canva Sans"/>
                </a:rPr>
                <a:t>kt =  Thrust coefficient</a:t>
              </a:r>
            </a:p>
            <a:p>
              <a:pPr marL="431801" lvl="1" indent="-215900" algn="just">
                <a:lnSpc>
                  <a:spcPts val="2800"/>
                </a:lnSpc>
                <a:buFont typeface="Arial"/>
                <a:buChar char="•"/>
              </a:pPr>
              <a:r>
                <a:rPr lang="en-US" sz="2000">
                  <a:solidFill>
                    <a:srgbClr val="000000"/>
                  </a:solidFill>
                  <a:latin typeface="Canva Sans"/>
                  <a:ea typeface="Canva Sans"/>
                  <a:cs typeface="Canva Sans"/>
                  <a:sym typeface="Canva Sans"/>
                </a:rPr>
                <a:t>kd =  Torque coefficient</a:t>
              </a:r>
            </a:p>
            <a:p>
              <a:pPr marL="431801" lvl="1" indent="-215900" algn="just">
                <a:lnSpc>
                  <a:spcPts val="2800"/>
                </a:lnSpc>
                <a:buFont typeface="Arial"/>
                <a:buChar char="•"/>
              </a:pPr>
              <a:r>
                <a:rPr lang="en-US" sz="2000">
                  <a:solidFill>
                    <a:srgbClr val="000000"/>
                  </a:solidFill>
                  <a:latin typeface="Canva Sans"/>
                  <a:ea typeface="Canva Sans"/>
                  <a:cs typeface="Canva Sans"/>
                  <a:sym typeface="Canva Sans"/>
                </a:rPr>
                <a:t>alpha (  ) = angle of inclination of the tail motor</a:t>
              </a:r>
            </a:p>
            <a:p>
              <a:pPr marL="431801" lvl="1" indent="-215900" algn="just">
                <a:lnSpc>
                  <a:spcPts val="2800"/>
                </a:lnSpc>
                <a:buFont typeface="Arial"/>
                <a:buChar char="•"/>
              </a:pPr>
              <a:r>
                <a:rPr lang="en-US" sz="2000">
                  <a:solidFill>
                    <a:srgbClr val="000000"/>
                  </a:solidFill>
                  <a:latin typeface="Canva Sans"/>
                  <a:ea typeface="Canva Sans"/>
                  <a:cs typeface="Canva Sans"/>
                  <a:sym typeface="Canva Sans"/>
                </a:rPr>
                <a:t>Uz =  Thrust force</a:t>
              </a:r>
            </a:p>
            <a:p>
              <a:pPr marL="431801" lvl="1" indent="-215900" algn="just">
                <a:lnSpc>
                  <a:spcPts val="2800"/>
                </a:lnSpc>
                <a:buFont typeface="Arial"/>
                <a:buChar char="•"/>
              </a:pPr>
              <a:r>
                <a:rPr lang="en-US" sz="2000">
                  <a:solidFill>
                    <a:srgbClr val="000000"/>
                  </a:solidFill>
                  <a:latin typeface="Canva Sans"/>
                  <a:ea typeface="Canva Sans"/>
                  <a:cs typeface="Canva Sans"/>
                  <a:sym typeface="Canva Sans"/>
                </a:rPr>
                <a:t>U    =  Rotation force around the x-axis</a:t>
              </a:r>
            </a:p>
            <a:p>
              <a:pPr marL="431801" lvl="1" indent="-215900" algn="just">
                <a:lnSpc>
                  <a:spcPts val="2800"/>
                </a:lnSpc>
                <a:buFont typeface="Arial"/>
                <a:buChar char="•"/>
              </a:pPr>
              <a:r>
                <a:rPr lang="en-US" sz="2000">
                  <a:solidFill>
                    <a:srgbClr val="000000"/>
                  </a:solidFill>
                  <a:latin typeface="Canva Sans"/>
                  <a:ea typeface="Canva Sans"/>
                  <a:cs typeface="Canva Sans"/>
                  <a:sym typeface="Canva Sans"/>
                </a:rPr>
                <a:t>U   = Rotation force around the y-axis</a:t>
              </a:r>
            </a:p>
            <a:p>
              <a:pPr marL="431801" lvl="1" indent="-215900" algn="just">
                <a:lnSpc>
                  <a:spcPts val="2800"/>
                </a:lnSpc>
                <a:buFont typeface="Arial"/>
                <a:buChar char="•"/>
              </a:pPr>
              <a:r>
                <a:rPr lang="en-US" sz="2000">
                  <a:solidFill>
                    <a:srgbClr val="000000"/>
                  </a:solidFill>
                  <a:latin typeface="Canva Sans"/>
                  <a:ea typeface="Canva Sans"/>
                  <a:cs typeface="Canva Sans"/>
                  <a:sym typeface="Canva Sans"/>
                </a:rPr>
                <a:t>U   =Rotation force around the z-axis</a:t>
              </a:r>
            </a:p>
            <a:p>
              <a:pPr marL="431801" lvl="1" indent="-215900" algn="just">
                <a:lnSpc>
                  <a:spcPts val="2800"/>
                </a:lnSpc>
                <a:buFont typeface="Arial"/>
                <a:buChar char="•"/>
              </a:pPr>
              <a:r>
                <a:rPr lang="en-US" sz="2000">
                  <a:solidFill>
                    <a:srgbClr val="000000"/>
                  </a:solidFill>
                  <a:latin typeface="Canva Sans"/>
                  <a:ea typeface="Canva Sans"/>
                  <a:cs typeface="Canva Sans"/>
                  <a:sym typeface="Canva Sans"/>
                </a:rPr>
                <a:t>U   =  Force resulting from inclination of tail motor</a:t>
              </a:r>
            </a:p>
            <a:p>
              <a:pPr marL="431801" lvl="1" indent="-215900" algn="just">
                <a:lnSpc>
                  <a:spcPts val="2800"/>
                </a:lnSpc>
                <a:buFont typeface="Arial"/>
                <a:buChar char="•"/>
              </a:pPr>
              <a:r>
                <a:rPr lang="en-US" sz="2000">
                  <a:solidFill>
                    <a:srgbClr val="000000"/>
                  </a:solidFill>
                  <a:latin typeface="Canva Sans"/>
                  <a:ea typeface="Canva Sans"/>
                  <a:cs typeface="Canva Sans"/>
                  <a:sym typeface="Canva Sans"/>
                </a:rPr>
                <a:t>      =  Motor Speed</a:t>
              </a:r>
            </a:p>
          </p:txBody>
        </p:sp>
        <p:sp>
          <p:nvSpPr>
            <p:cNvPr id="11" name="Freeform 11"/>
            <p:cNvSpPr/>
            <p:nvPr/>
          </p:nvSpPr>
          <p:spPr>
            <a:xfrm>
              <a:off x="576650" y="3818813"/>
              <a:ext cx="405605" cy="260601"/>
            </a:xfrm>
            <a:custGeom>
              <a:avLst/>
              <a:gdLst/>
              <a:ahLst/>
              <a:cxnLst/>
              <a:rect l="l" t="t" r="r" b="b"/>
              <a:pathLst>
                <a:path w="405605" h="260601">
                  <a:moveTo>
                    <a:pt x="0" y="0"/>
                  </a:moveTo>
                  <a:lnTo>
                    <a:pt x="405605" y="0"/>
                  </a:lnTo>
                  <a:lnTo>
                    <a:pt x="405605" y="260601"/>
                  </a:lnTo>
                  <a:lnTo>
                    <a:pt x="0" y="2606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2" name="Freeform 12"/>
            <p:cNvSpPr/>
            <p:nvPr/>
          </p:nvSpPr>
          <p:spPr>
            <a:xfrm>
              <a:off x="818623" y="3071357"/>
              <a:ext cx="200848" cy="203906"/>
            </a:xfrm>
            <a:custGeom>
              <a:avLst/>
              <a:gdLst/>
              <a:ahLst/>
              <a:cxnLst/>
              <a:rect l="l" t="t" r="r" b="b"/>
              <a:pathLst>
                <a:path w="200848" h="203906">
                  <a:moveTo>
                    <a:pt x="0" y="0"/>
                  </a:moveTo>
                  <a:lnTo>
                    <a:pt x="200848" y="0"/>
                  </a:lnTo>
                  <a:lnTo>
                    <a:pt x="200848" y="203906"/>
                  </a:lnTo>
                  <a:lnTo>
                    <a:pt x="0" y="2039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3" name="Freeform 13"/>
            <p:cNvSpPr/>
            <p:nvPr/>
          </p:nvSpPr>
          <p:spPr>
            <a:xfrm>
              <a:off x="855839" y="2084160"/>
              <a:ext cx="209498" cy="209760"/>
            </a:xfrm>
            <a:custGeom>
              <a:avLst/>
              <a:gdLst/>
              <a:ahLst/>
              <a:cxnLst/>
              <a:rect l="l" t="t" r="r" b="b"/>
              <a:pathLst>
                <a:path w="209498" h="209760">
                  <a:moveTo>
                    <a:pt x="0" y="0"/>
                  </a:moveTo>
                  <a:lnTo>
                    <a:pt x="209498" y="0"/>
                  </a:lnTo>
                  <a:lnTo>
                    <a:pt x="209498" y="209760"/>
                  </a:lnTo>
                  <a:lnTo>
                    <a:pt x="0" y="2097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4" name="Freeform 14"/>
            <p:cNvSpPr/>
            <p:nvPr/>
          </p:nvSpPr>
          <p:spPr>
            <a:xfrm>
              <a:off x="1650799" y="1068347"/>
              <a:ext cx="206726" cy="159954"/>
            </a:xfrm>
            <a:custGeom>
              <a:avLst/>
              <a:gdLst/>
              <a:ahLst/>
              <a:cxnLst/>
              <a:rect l="l" t="t" r="r" b="b"/>
              <a:pathLst>
                <a:path w="206726" h="159954">
                  <a:moveTo>
                    <a:pt x="0" y="0"/>
                  </a:moveTo>
                  <a:lnTo>
                    <a:pt x="206726" y="0"/>
                  </a:lnTo>
                  <a:lnTo>
                    <a:pt x="206726" y="159954"/>
                  </a:lnTo>
                  <a:lnTo>
                    <a:pt x="0" y="1599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15" name="Freeform 15"/>
            <p:cNvSpPr/>
            <p:nvPr/>
          </p:nvSpPr>
          <p:spPr>
            <a:xfrm>
              <a:off x="855839" y="2561378"/>
              <a:ext cx="126416" cy="185565"/>
            </a:xfrm>
            <a:custGeom>
              <a:avLst/>
              <a:gdLst/>
              <a:ahLst/>
              <a:cxnLst/>
              <a:rect l="l" t="t" r="r" b="b"/>
              <a:pathLst>
                <a:path w="126416" h="185565">
                  <a:moveTo>
                    <a:pt x="0" y="0"/>
                  </a:moveTo>
                  <a:lnTo>
                    <a:pt x="126416" y="0"/>
                  </a:lnTo>
                  <a:lnTo>
                    <a:pt x="126416" y="185565"/>
                  </a:lnTo>
                  <a:lnTo>
                    <a:pt x="0" y="18556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16" name="Freeform 16"/>
            <p:cNvSpPr/>
            <p:nvPr/>
          </p:nvSpPr>
          <p:spPr>
            <a:xfrm>
              <a:off x="839840" y="3510414"/>
              <a:ext cx="158415" cy="258109"/>
            </a:xfrm>
            <a:custGeom>
              <a:avLst/>
              <a:gdLst/>
              <a:ahLst/>
              <a:cxnLst/>
              <a:rect l="l" t="t" r="r" b="b"/>
              <a:pathLst>
                <a:path w="158415" h="258109">
                  <a:moveTo>
                    <a:pt x="0" y="0"/>
                  </a:moveTo>
                  <a:lnTo>
                    <a:pt x="158414" y="0"/>
                  </a:lnTo>
                  <a:lnTo>
                    <a:pt x="158414" y="258109"/>
                  </a:lnTo>
                  <a:lnTo>
                    <a:pt x="0" y="25810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grpSp>
      <p:sp>
        <p:nvSpPr>
          <p:cNvPr id="17" name="TextBox 17"/>
          <p:cNvSpPr txBox="1"/>
          <p:nvPr/>
        </p:nvSpPr>
        <p:spPr>
          <a:xfrm>
            <a:off x="6107981" y="-45043"/>
            <a:ext cx="6072039"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Physical Modelling</a:t>
            </a:r>
          </a:p>
        </p:txBody>
      </p:sp>
      <p:sp>
        <p:nvSpPr>
          <p:cNvPr id="18" name="TextBox 18"/>
          <p:cNvSpPr txBox="1"/>
          <p:nvPr/>
        </p:nvSpPr>
        <p:spPr>
          <a:xfrm>
            <a:off x="580644" y="9537444"/>
            <a:ext cx="17358117" cy="523875"/>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Garet"/>
                <a:ea typeface="Garet"/>
                <a:cs typeface="Garet"/>
                <a:sym typeface="Garet"/>
              </a:rPr>
              <a:t>Source : Salwa, M. ,Izabela Krzysztofik. “Optimal Control for a Three-Rotor Unmanned Aerial Vehicle in Programmed Flights”. Applied Sciences, 13(24), 13118. https://doi.org/10.3390/app132413118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85637" y="2067184"/>
            <a:ext cx="4966414" cy="2923976"/>
          </a:xfrm>
          <a:custGeom>
            <a:avLst/>
            <a:gdLst/>
            <a:ahLst/>
            <a:cxnLst/>
            <a:rect l="l" t="t" r="r" b="b"/>
            <a:pathLst>
              <a:path w="4966414" h="2923976">
                <a:moveTo>
                  <a:pt x="0" y="0"/>
                </a:moveTo>
                <a:lnTo>
                  <a:pt x="4966414" y="0"/>
                </a:lnTo>
                <a:lnTo>
                  <a:pt x="4966414" y="2923977"/>
                </a:lnTo>
                <a:lnTo>
                  <a:pt x="0" y="2923977"/>
                </a:lnTo>
                <a:lnTo>
                  <a:pt x="0" y="0"/>
                </a:lnTo>
                <a:close/>
              </a:path>
            </a:pathLst>
          </a:custGeom>
          <a:blipFill>
            <a:blip r:embed="rId2"/>
            <a:stretch>
              <a:fillRect/>
            </a:stretch>
          </a:blipFill>
        </p:spPr>
        <p:txBody>
          <a:bodyPr/>
          <a:lstStyle/>
          <a:p>
            <a:endParaRPr lang="en-IN"/>
          </a:p>
        </p:txBody>
      </p:sp>
      <p:sp>
        <p:nvSpPr>
          <p:cNvPr id="3" name="Freeform 3"/>
          <p:cNvSpPr/>
          <p:nvPr/>
        </p:nvSpPr>
        <p:spPr>
          <a:xfrm>
            <a:off x="11011790" y="2067184"/>
            <a:ext cx="5132677" cy="3021863"/>
          </a:xfrm>
          <a:custGeom>
            <a:avLst/>
            <a:gdLst/>
            <a:ahLst/>
            <a:cxnLst/>
            <a:rect l="l" t="t" r="r" b="b"/>
            <a:pathLst>
              <a:path w="5132677" h="3021863">
                <a:moveTo>
                  <a:pt x="0" y="0"/>
                </a:moveTo>
                <a:lnTo>
                  <a:pt x="5132676" y="0"/>
                </a:lnTo>
                <a:lnTo>
                  <a:pt x="5132676" y="3021864"/>
                </a:lnTo>
                <a:lnTo>
                  <a:pt x="0" y="3021864"/>
                </a:lnTo>
                <a:lnTo>
                  <a:pt x="0" y="0"/>
                </a:lnTo>
                <a:close/>
              </a:path>
            </a:pathLst>
          </a:custGeom>
          <a:blipFill>
            <a:blip r:embed="rId2"/>
            <a:stretch>
              <a:fillRect/>
            </a:stretch>
          </a:blipFill>
        </p:spPr>
        <p:txBody>
          <a:bodyPr/>
          <a:lstStyle/>
          <a:p>
            <a:endParaRPr lang="en-IN"/>
          </a:p>
        </p:txBody>
      </p:sp>
      <p:sp>
        <p:nvSpPr>
          <p:cNvPr id="4" name="Freeform 4"/>
          <p:cNvSpPr/>
          <p:nvPr/>
        </p:nvSpPr>
        <p:spPr>
          <a:xfrm>
            <a:off x="3804667" y="6894142"/>
            <a:ext cx="4547384" cy="2677272"/>
          </a:xfrm>
          <a:custGeom>
            <a:avLst/>
            <a:gdLst/>
            <a:ahLst/>
            <a:cxnLst/>
            <a:rect l="l" t="t" r="r" b="b"/>
            <a:pathLst>
              <a:path w="4547384" h="2677272">
                <a:moveTo>
                  <a:pt x="0" y="0"/>
                </a:moveTo>
                <a:lnTo>
                  <a:pt x="4547384" y="0"/>
                </a:lnTo>
                <a:lnTo>
                  <a:pt x="4547384" y="2677272"/>
                </a:lnTo>
                <a:lnTo>
                  <a:pt x="0" y="2677272"/>
                </a:lnTo>
                <a:lnTo>
                  <a:pt x="0" y="0"/>
                </a:lnTo>
                <a:close/>
              </a:path>
            </a:pathLst>
          </a:custGeom>
          <a:blipFill>
            <a:blip r:embed="rId2"/>
            <a:stretch>
              <a:fillRect/>
            </a:stretch>
          </a:blipFill>
        </p:spPr>
        <p:txBody>
          <a:bodyPr/>
          <a:lstStyle/>
          <a:p>
            <a:endParaRPr lang="en-IN"/>
          </a:p>
        </p:txBody>
      </p:sp>
      <p:sp>
        <p:nvSpPr>
          <p:cNvPr id="5" name="TextBox 5"/>
          <p:cNvSpPr txBox="1"/>
          <p:nvPr/>
        </p:nvSpPr>
        <p:spPr>
          <a:xfrm>
            <a:off x="12846420" y="9355222"/>
            <a:ext cx="2188187" cy="518743"/>
          </a:xfrm>
          <a:prstGeom prst="rect">
            <a:avLst/>
          </a:prstGeom>
        </p:spPr>
        <p:txBody>
          <a:bodyPr lIns="0" tIns="0" rIns="0" bIns="0" rtlCol="0" anchor="t">
            <a:spAutoFit/>
          </a:bodyPr>
          <a:lstStyle/>
          <a:p>
            <a:pPr algn="ctr">
              <a:lnSpc>
                <a:spcPts val="4277"/>
              </a:lnSpc>
            </a:pPr>
            <a:r>
              <a:rPr lang="en-US" sz="3055">
                <a:solidFill>
                  <a:srgbClr val="000000"/>
                </a:solidFill>
                <a:latin typeface="Canva Sans"/>
                <a:ea typeface="Canva Sans"/>
                <a:cs typeface="Canva Sans"/>
                <a:sym typeface="Canva Sans"/>
              </a:rPr>
              <a:t>Yaw control</a:t>
            </a:r>
          </a:p>
        </p:txBody>
      </p:sp>
      <p:sp>
        <p:nvSpPr>
          <p:cNvPr id="6" name="Freeform 6"/>
          <p:cNvSpPr/>
          <p:nvPr/>
        </p:nvSpPr>
        <p:spPr>
          <a:xfrm>
            <a:off x="11008009" y="6467461"/>
            <a:ext cx="5132677" cy="3021863"/>
          </a:xfrm>
          <a:custGeom>
            <a:avLst/>
            <a:gdLst/>
            <a:ahLst/>
            <a:cxnLst/>
            <a:rect l="l" t="t" r="r" b="b"/>
            <a:pathLst>
              <a:path w="5132677" h="3021863">
                <a:moveTo>
                  <a:pt x="0" y="0"/>
                </a:moveTo>
                <a:lnTo>
                  <a:pt x="5132677" y="0"/>
                </a:lnTo>
                <a:lnTo>
                  <a:pt x="5132677" y="3021863"/>
                </a:lnTo>
                <a:lnTo>
                  <a:pt x="0" y="3021863"/>
                </a:lnTo>
                <a:lnTo>
                  <a:pt x="0" y="0"/>
                </a:lnTo>
                <a:close/>
              </a:path>
            </a:pathLst>
          </a:custGeom>
          <a:blipFill>
            <a:blip r:embed="rId2"/>
            <a:stretch>
              <a:fillRect/>
            </a:stretch>
          </a:blipFill>
        </p:spPr>
        <p:txBody>
          <a:bodyPr/>
          <a:lstStyle/>
          <a:p>
            <a:endParaRPr lang="en-IN"/>
          </a:p>
        </p:txBody>
      </p:sp>
      <p:sp>
        <p:nvSpPr>
          <p:cNvPr id="7" name="AutoShape 7"/>
          <p:cNvSpPr/>
          <p:nvPr/>
        </p:nvSpPr>
        <p:spPr>
          <a:xfrm flipH="1" flipV="1">
            <a:off x="6097404" y="2767881"/>
            <a:ext cx="19050" cy="809787"/>
          </a:xfrm>
          <a:prstGeom prst="line">
            <a:avLst/>
          </a:prstGeom>
          <a:ln w="38100" cap="flat">
            <a:solidFill>
              <a:srgbClr val="000000"/>
            </a:solidFill>
            <a:prstDash val="solid"/>
            <a:headEnd type="none" w="sm" len="sm"/>
            <a:tailEnd type="arrow" w="med" len="sm"/>
          </a:ln>
        </p:spPr>
        <p:txBody>
          <a:bodyPr/>
          <a:lstStyle/>
          <a:p>
            <a:endParaRPr lang="en-IN"/>
          </a:p>
        </p:txBody>
      </p:sp>
      <p:sp>
        <p:nvSpPr>
          <p:cNvPr id="8" name="AutoShape 8"/>
          <p:cNvSpPr/>
          <p:nvPr/>
        </p:nvSpPr>
        <p:spPr>
          <a:xfrm flipV="1">
            <a:off x="14946844" y="6547028"/>
            <a:ext cx="638545" cy="548355"/>
          </a:xfrm>
          <a:prstGeom prst="line">
            <a:avLst/>
          </a:prstGeom>
          <a:ln w="38100" cap="flat">
            <a:solidFill>
              <a:srgbClr val="000000"/>
            </a:solidFill>
            <a:prstDash val="solid"/>
            <a:headEnd type="none" w="sm" len="sm"/>
            <a:tailEnd type="arrow" w="med" len="sm"/>
          </a:ln>
        </p:spPr>
        <p:txBody>
          <a:bodyPr/>
          <a:lstStyle/>
          <a:p>
            <a:endParaRPr lang="en-IN"/>
          </a:p>
        </p:txBody>
      </p:sp>
      <p:sp>
        <p:nvSpPr>
          <p:cNvPr id="9" name="AutoShape 9"/>
          <p:cNvSpPr/>
          <p:nvPr/>
        </p:nvSpPr>
        <p:spPr>
          <a:xfrm flipH="1" flipV="1">
            <a:off x="4084080" y="2984904"/>
            <a:ext cx="19050" cy="809787"/>
          </a:xfrm>
          <a:prstGeom prst="line">
            <a:avLst/>
          </a:prstGeom>
          <a:ln w="38100" cap="flat">
            <a:solidFill>
              <a:srgbClr val="000000"/>
            </a:solidFill>
            <a:prstDash val="solid"/>
            <a:headEnd type="none" w="sm" len="sm"/>
            <a:tailEnd type="arrow" w="med" len="sm"/>
          </a:ln>
        </p:spPr>
        <p:txBody>
          <a:bodyPr/>
          <a:lstStyle/>
          <a:p>
            <a:endParaRPr lang="en-IN"/>
          </a:p>
        </p:txBody>
      </p:sp>
      <p:sp>
        <p:nvSpPr>
          <p:cNvPr id="10" name="AutoShape 10"/>
          <p:cNvSpPr/>
          <p:nvPr/>
        </p:nvSpPr>
        <p:spPr>
          <a:xfrm flipH="1" flipV="1">
            <a:off x="7159918" y="2067632"/>
            <a:ext cx="19050" cy="809787"/>
          </a:xfrm>
          <a:prstGeom prst="line">
            <a:avLst/>
          </a:prstGeom>
          <a:ln w="38100" cap="flat">
            <a:solidFill>
              <a:srgbClr val="000000"/>
            </a:solidFill>
            <a:prstDash val="solid"/>
            <a:headEnd type="none" w="sm" len="sm"/>
            <a:tailEnd type="arrow" w="med" len="sm"/>
          </a:ln>
        </p:spPr>
        <p:txBody>
          <a:bodyPr/>
          <a:lstStyle/>
          <a:p>
            <a:endParaRPr lang="en-IN"/>
          </a:p>
        </p:txBody>
      </p:sp>
      <p:sp>
        <p:nvSpPr>
          <p:cNvPr id="11" name="AutoShape 11"/>
          <p:cNvSpPr/>
          <p:nvPr/>
        </p:nvSpPr>
        <p:spPr>
          <a:xfrm flipH="1" flipV="1">
            <a:off x="7198013" y="3916540"/>
            <a:ext cx="19050" cy="809787"/>
          </a:xfrm>
          <a:prstGeom prst="line">
            <a:avLst/>
          </a:prstGeom>
          <a:ln w="38100" cap="flat">
            <a:solidFill>
              <a:srgbClr val="000000"/>
            </a:solidFill>
            <a:prstDash val="solid"/>
            <a:headEnd type="none" w="sm" len="sm"/>
            <a:tailEnd type="arrow" w="med" len="sm"/>
          </a:ln>
        </p:spPr>
        <p:txBody>
          <a:bodyPr/>
          <a:lstStyle/>
          <a:p>
            <a:endParaRPr lang="en-IN"/>
          </a:p>
        </p:txBody>
      </p:sp>
      <p:sp>
        <p:nvSpPr>
          <p:cNvPr id="12" name="AutoShape 12"/>
          <p:cNvSpPr/>
          <p:nvPr/>
        </p:nvSpPr>
        <p:spPr>
          <a:xfrm flipH="1" flipV="1">
            <a:off x="14946844" y="1970242"/>
            <a:ext cx="19050" cy="809787"/>
          </a:xfrm>
          <a:prstGeom prst="line">
            <a:avLst/>
          </a:prstGeom>
          <a:ln w="38100" cap="flat">
            <a:solidFill>
              <a:srgbClr val="000000"/>
            </a:solidFill>
            <a:prstDash val="solid"/>
            <a:headEnd type="none" w="sm" len="sm"/>
            <a:tailEnd type="arrow" w="med" len="sm"/>
          </a:ln>
        </p:spPr>
        <p:txBody>
          <a:bodyPr/>
          <a:lstStyle/>
          <a:p>
            <a:endParaRPr lang="en-IN"/>
          </a:p>
        </p:txBody>
      </p:sp>
      <p:sp>
        <p:nvSpPr>
          <p:cNvPr id="13" name="AutoShape 13"/>
          <p:cNvSpPr/>
          <p:nvPr/>
        </p:nvSpPr>
        <p:spPr>
          <a:xfrm flipH="1" flipV="1">
            <a:off x="14965889" y="3916988"/>
            <a:ext cx="19050" cy="809787"/>
          </a:xfrm>
          <a:prstGeom prst="line">
            <a:avLst/>
          </a:prstGeom>
          <a:ln w="38100" cap="flat">
            <a:solidFill>
              <a:srgbClr val="000000"/>
            </a:solidFill>
            <a:prstDash val="solid"/>
            <a:headEnd type="none" w="sm" len="sm"/>
            <a:tailEnd type="arrow" w="med" len="sm"/>
          </a:ln>
        </p:spPr>
        <p:txBody>
          <a:bodyPr/>
          <a:lstStyle/>
          <a:p>
            <a:endParaRPr lang="en-IN"/>
          </a:p>
        </p:txBody>
      </p:sp>
      <p:sp>
        <p:nvSpPr>
          <p:cNvPr id="14" name="AutoShape 14"/>
          <p:cNvSpPr/>
          <p:nvPr/>
        </p:nvSpPr>
        <p:spPr>
          <a:xfrm flipV="1">
            <a:off x="11758949" y="1970242"/>
            <a:ext cx="0" cy="1945850"/>
          </a:xfrm>
          <a:prstGeom prst="line">
            <a:avLst/>
          </a:prstGeom>
          <a:ln w="38100" cap="flat">
            <a:solidFill>
              <a:srgbClr val="000000"/>
            </a:solidFill>
            <a:prstDash val="solid"/>
            <a:headEnd type="none" w="sm" len="sm"/>
            <a:tailEnd type="arrow" w="med" len="sm"/>
          </a:ln>
        </p:spPr>
        <p:txBody>
          <a:bodyPr/>
          <a:lstStyle/>
          <a:p>
            <a:endParaRPr lang="en-IN"/>
          </a:p>
        </p:txBody>
      </p:sp>
      <p:sp>
        <p:nvSpPr>
          <p:cNvPr id="15" name="AutoShape 15"/>
          <p:cNvSpPr/>
          <p:nvPr/>
        </p:nvSpPr>
        <p:spPr>
          <a:xfrm flipH="1" flipV="1">
            <a:off x="4472736" y="7604764"/>
            <a:ext cx="19050" cy="809787"/>
          </a:xfrm>
          <a:prstGeom prst="line">
            <a:avLst/>
          </a:prstGeom>
          <a:ln w="38100" cap="flat">
            <a:solidFill>
              <a:srgbClr val="000000"/>
            </a:solidFill>
            <a:prstDash val="solid"/>
            <a:headEnd type="none" w="sm" len="sm"/>
            <a:tailEnd type="arrow" w="med" len="sm"/>
          </a:ln>
        </p:spPr>
        <p:txBody>
          <a:bodyPr/>
          <a:lstStyle/>
          <a:p>
            <a:endParaRPr lang="en-IN"/>
          </a:p>
        </p:txBody>
      </p:sp>
      <p:sp>
        <p:nvSpPr>
          <p:cNvPr id="16" name="AutoShape 16"/>
          <p:cNvSpPr/>
          <p:nvPr/>
        </p:nvSpPr>
        <p:spPr>
          <a:xfrm flipH="1" flipV="1">
            <a:off x="7311124" y="8490016"/>
            <a:ext cx="19050" cy="809787"/>
          </a:xfrm>
          <a:prstGeom prst="line">
            <a:avLst/>
          </a:prstGeom>
          <a:ln w="38100" cap="flat">
            <a:solidFill>
              <a:srgbClr val="000000"/>
            </a:solidFill>
            <a:prstDash val="solid"/>
            <a:headEnd type="none" w="sm" len="sm"/>
            <a:tailEnd type="arrow" w="med" len="sm"/>
          </a:ln>
        </p:spPr>
        <p:txBody>
          <a:bodyPr/>
          <a:lstStyle/>
          <a:p>
            <a:endParaRPr lang="en-IN"/>
          </a:p>
        </p:txBody>
      </p:sp>
      <p:sp>
        <p:nvSpPr>
          <p:cNvPr id="17" name="AutoShape 17"/>
          <p:cNvSpPr/>
          <p:nvPr/>
        </p:nvSpPr>
        <p:spPr>
          <a:xfrm flipV="1">
            <a:off x="7292079" y="6063641"/>
            <a:ext cx="0" cy="1540675"/>
          </a:xfrm>
          <a:prstGeom prst="line">
            <a:avLst/>
          </a:prstGeom>
          <a:ln w="38100" cap="flat">
            <a:solidFill>
              <a:srgbClr val="000000"/>
            </a:solidFill>
            <a:prstDash val="solid"/>
            <a:headEnd type="none" w="sm" len="sm"/>
            <a:tailEnd type="arrow" w="med" len="sm"/>
          </a:ln>
        </p:spPr>
        <p:txBody>
          <a:bodyPr/>
          <a:lstStyle/>
          <a:p>
            <a:endParaRPr lang="en-IN"/>
          </a:p>
        </p:txBody>
      </p:sp>
      <p:sp>
        <p:nvSpPr>
          <p:cNvPr id="18" name="AutoShape 18"/>
          <p:cNvSpPr/>
          <p:nvPr/>
        </p:nvSpPr>
        <p:spPr>
          <a:xfrm flipH="1" flipV="1">
            <a:off x="11749424" y="7422543"/>
            <a:ext cx="19050" cy="809787"/>
          </a:xfrm>
          <a:prstGeom prst="line">
            <a:avLst/>
          </a:prstGeom>
          <a:ln w="38100" cap="flat">
            <a:solidFill>
              <a:srgbClr val="000000"/>
            </a:solidFill>
            <a:prstDash val="solid"/>
            <a:headEnd type="none" w="sm" len="sm"/>
            <a:tailEnd type="arrow" w="med" len="sm"/>
          </a:ln>
        </p:spPr>
        <p:txBody>
          <a:bodyPr/>
          <a:lstStyle/>
          <a:p>
            <a:endParaRPr lang="en-IN"/>
          </a:p>
        </p:txBody>
      </p:sp>
      <p:sp>
        <p:nvSpPr>
          <p:cNvPr id="19" name="AutoShape 19"/>
          <p:cNvSpPr/>
          <p:nvPr/>
        </p:nvSpPr>
        <p:spPr>
          <a:xfrm flipH="1" flipV="1">
            <a:off x="14927799" y="8415000"/>
            <a:ext cx="19050" cy="809787"/>
          </a:xfrm>
          <a:prstGeom prst="line">
            <a:avLst/>
          </a:prstGeom>
          <a:ln w="38100" cap="flat">
            <a:solidFill>
              <a:srgbClr val="000000"/>
            </a:solidFill>
            <a:prstDash val="solid"/>
            <a:headEnd type="none" w="sm" len="sm"/>
            <a:tailEnd type="arrow" w="med" len="sm"/>
          </a:ln>
        </p:spPr>
        <p:txBody>
          <a:bodyPr/>
          <a:lstStyle/>
          <a:p>
            <a:endParaRPr lang="en-IN"/>
          </a:p>
        </p:txBody>
      </p:sp>
      <p:sp>
        <p:nvSpPr>
          <p:cNvPr id="20" name="Freeform 20"/>
          <p:cNvSpPr/>
          <p:nvPr/>
        </p:nvSpPr>
        <p:spPr>
          <a:xfrm rot="-10800000" flipH="1">
            <a:off x="13270357" y="2985352"/>
            <a:ext cx="1340313" cy="417172"/>
          </a:xfrm>
          <a:custGeom>
            <a:avLst/>
            <a:gdLst/>
            <a:ahLst/>
            <a:cxnLst/>
            <a:rect l="l" t="t" r="r" b="b"/>
            <a:pathLst>
              <a:path w="1340313" h="417172">
                <a:moveTo>
                  <a:pt x="1340313" y="0"/>
                </a:moveTo>
                <a:lnTo>
                  <a:pt x="0" y="0"/>
                </a:lnTo>
                <a:lnTo>
                  <a:pt x="0" y="417173"/>
                </a:lnTo>
                <a:lnTo>
                  <a:pt x="1340313" y="417173"/>
                </a:lnTo>
                <a:lnTo>
                  <a:pt x="134031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1" name="Freeform 21"/>
          <p:cNvSpPr/>
          <p:nvPr/>
        </p:nvSpPr>
        <p:spPr>
          <a:xfrm rot="9790549">
            <a:off x="5231299" y="8205965"/>
            <a:ext cx="1340313" cy="417172"/>
          </a:xfrm>
          <a:custGeom>
            <a:avLst/>
            <a:gdLst/>
            <a:ahLst/>
            <a:cxnLst/>
            <a:rect l="l" t="t" r="r" b="b"/>
            <a:pathLst>
              <a:path w="1340313" h="417172">
                <a:moveTo>
                  <a:pt x="0" y="0"/>
                </a:moveTo>
                <a:lnTo>
                  <a:pt x="1340313" y="0"/>
                </a:lnTo>
                <a:lnTo>
                  <a:pt x="1340313" y="417173"/>
                </a:lnTo>
                <a:lnTo>
                  <a:pt x="0" y="4171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2" name="TextBox 22"/>
          <p:cNvSpPr txBox="1"/>
          <p:nvPr/>
        </p:nvSpPr>
        <p:spPr>
          <a:xfrm>
            <a:off x="8681883" y="2732404"/>
            <a:ext cx="1185267" cy="349250"/>
          </a:xfrm>
          <a:prstGeom prst="rect">
            <a:avLst/>
          </a:prstGeom>
        </p:spPr>
        <p:txBody>
          <a:bodyPr lIns="0" tIns="0" rIns="0" bIns="0" rtlCol="0" anchor="t">
            <a:spAutoFit/>
          </a:bodyPr>
          <a:lstStyle/>
          <a:p>
            <a:pPr algn="ctr">
              <a:lnSpc>
                <a:spcPts val="2800"/>
              </a:lnSpc>
            </a:pPr>
            <a:r>
              <a:rPr lang="en-US" sz="2000" b="1">
                <a:solidFill>
                  <a:srgbClr val="000000"/>
                </a:solidFill>
                <a:latin typeface="Canva Sans Bold"/>
                <a:ea typeface="Canva Sans Bold"/>
                <a:cs typeface="Canva Sans Bold"/>
                <a:sym typeface="Canva Sans Bold"/>
              </a:rPr>
              <a:t>Tail Rotor</a:t>
            </a:r>
          </a:p>
        </p:txBody>
      </p:sp>
      <p:sp>
        <p:nvSpPr>
          <p:cNvPr id="23" name="AutoShape 23"/>
          <p:cNvSpPr/>
          <p:nvPr/>
        </p:nvSpPr>
        <p:spPr>
          <a:xfrm flipH="1" flipV="1">
            <a:off x="7292079" y="2834540"/>
            <a:ext cx="1389804" cy="96302"/>
          </a:xfrm>
          <a:prstGeom prst="line">
            <a:avLst/>
          </a:prstGeom>
          <a:ln w="38100" cap="flat">
            <a:solidFill>
              <a:srgbClr val="000000"/>
            </a:solidFill>
            <a:prstDash val="solid"/>
            <a:headEnd type="none" w="sm" len="sm"/>
            <a:tailEnd type="arrow" w="med" len="sm"/>
          </a:ln>
        </p:spPr>
        <p:txBody>
          <a:bodyPr/>
          <a:lstStyle/>
          <a:p>
            <a:endParaRPr lang="en-IN"/>
          </a:p>
        </p:txBody>
      </p:sp>
      <p:sp>
        <p:nvSpPr>
          <p:cNvPr id="24" name="Freeform 24"/>
          <p:cNvSpPr/>
          <p:nvPr/>
        </p:nvSpPr>
        <p:spPr>
          <a:xfrm>
            <a:off x="13190790" y="7280425"/>
            <a:ext cx="1193686" cy="538651"/>
          </a:xfrm>
          <a:custGeom>
            <a:avLst/>
            <a:gdLst/>
            <a:ahLst/>
            <a:cxnLst/>
            <a:rect l="l" t="t" r="r" b="b"/>
            <a:pathLst>
              <a:path w="1193686" h="538651">
                <a:moveTo>
                  <a:pt x="0" y="0"/>
                </a:moveTo>
                <a:lnTo>
                  <a:pt x="1193686" y="0"/>
                </a:lnTo>
                <a:lnTo>
                  <a:pt x="1193686" y="538651"/>
                </a:lnTo>
                <a:lnTo>
                  <a:pt x="0" y="538651"/>
                </a:lnTo>
                <a:lnTo>
                  <a:pt x="0" y="0"/>
                </a:lnTo>
                <a:close/>
              </a:path>
            </a:pathLst>
          </a:custGeom>
          <a:blipFill>
            <a:blip r:embed="rId5"/>
            <a:stretch>
              <a:fillRect/>
            </a:stretch>
          </a:blipFill>
        </p:spPr>
        <p:txBody>
          <a:bodyPr/>
          <a:lstStyle/>
          <a:p>
            <a:endParaRPr lang="en-IN"/>
          </a:p>
        </p:txBody>
      </p:sp>
      <p:sp>
        <p:nvSpPr>
          <p:cNvPr id="25" name="TextBox 25"/>
          <p:cNvSpPr txBox="1"/>
          <p:nvPr/>
        </p:nvSpPr>
        <p:spPr>
          <a:xfrm>
            <a:off x="6107981" y="141605"/>
            <a:ext cx="6072039"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Physical Modelling</a:t>
            </a:r>
          </a:p>
        </p:txBody>
      </p:sp>
      <p:sp>
        <p:nvSpPr>
          <p:cNvPr id="26" name="TextBox 26"/>
          <p:cNvSpPr txBox="1"/>
          <p:nvPr/>
        </p:nvSpPr>
        <p:spPr>
          <a:xfrm>
            <a:off x="4342778" y="5183340"/>
            <a:ext cx="2864955" cy="503790"/>
          </a:xfrm>
          <a:prstGeom prst="rect">
            <a:avLst/>
          </a:prstGeom>
        </p:spPr>
        <p:txBody>
          <a:bodyPr lIns="0" tIns="0" rIns="0" bIns="0" rtlCol="0" anchor="t">
            <a:spAutoFit/>
          </a:bodyPr>
          <a:lstStyle/>
          <a:p>
            <a:pPr algn="ctr">
              <a:lnSpc>
                <a:spcPts val="4138"/>
              </a:lnSpc>
            </a:pPr>
            <a:r>
              <a:rPr lang="en-US" sz="2956">
                <a:solidFill>
                  <a:srgbClr val="000000"/>
                </a:solidFill>
                <a:latin typeface="Canva Sans"/>
                <a:ea typeface="Canva Sans"/>
                <a:cs typeface="Canva Sans"/>
                <a:sym typeface="Canva Sans"/>
              </a:rPr>
              <a:t>Altitude control</a:t>
            </a:r>
          </a:p>
        </p:txBody>
      </p:sp>
      <p:sp>
        <p:nvSpPr>
          <p:cNvPr id="27" name="TextBox 27"/>
          <p:cNvSpPr txBox="1"/>
          <p:nvPr/>
        </p:nvSpPr>
        <p:spPr>
          <a:xfrm>
            <a:off x="12824355" y="5168387"/>
            <a:ext cx="2232317" cy="518743"/>
          </a:xfrm>
          <a:prstGeom prst="rect">
            <a:avLst/>
          </a:prstGeom>
        </p:spPr>
        <p:txBody>
          <a:bodyPr lIns="0" tIns="0" rIns="0" bIns="0" rtlCol="0" anchor="t">
            <a:spAutoFit/>
          </a:bodyPr>
          <a:lstStyle/>
          <a:p>
            <a:pPr algn="ctr">
              <a:lnSpc>
                <a:spcPts val="4277"/>
              </a:lnSpc>
            </a:pPr>
            <a:r>
              <a:rPr lang="en-US" sz="3055">
                <a:solidFill>
                  <a:srgbClr val="000000"/>
                </a:solidFill>
                <a:latin typeface="Canva Sans"/>
                <a:ea typeface="Canva Sans"/>
                <a:cs typeface="Canva Sans"/>
                <a:sym typeface="Canva Sans"/>
              </a:rPr>
              <a:t>Roll Control</a:t>
            </a:r>
          </a:p>
        </p:txBody>
      </p:sp>
      <p:sp>
        <p:nvSpPr>
          <p:cNvPr id="28" name="TextBox 28"/>
          <p:cNvSpPr txBox="1"/>
          <p:nvPr/>
        </p:nvSpPr>
        <p:spPr>
          <a:xfrm>
            <a:off x="5003345" y="9514264"/>
            <a:ext cx="2150028" cy="466106"/>
          </a:xfrm>
          <a:prstGeom prst="rect">
            <a:avLst/>
          </a:prstGeom>
        </p:spPr>
        <p:txBody>
          <a:bodyPr lIns="0" tIns="0" rIns="0" bIns="0" rtlCol="0" anchor="t">
            <a:spAutoFit/>
          </a:bodyPr>
          <a:lstStyle/>
          <a:p>
            <a:pPr algn="ctr">
              <a:lnSpc>
                <a:spcPts val="3789"/>
              </a:lnSpc>
            </a:pPr>
            <a:r>
              <a:rPr lang="en-US" sz="2706">
                <a:solidFill>
                  <a:srgbClr val="000000"/>
                </a:solidFill>
                <a:latin typeface="Canva Sans"/>
                <a:ea typeface="Canva Sans"/>
                <a:cs typeface="Canva Sans"/>
                <a:sym typeface="Canva Sans"/>
              </a:rPr>
              <a:t>Pitch control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66145" y="6210617"/>
            <a:ext cx="5321855" cy="3978086"/>
          </a:xfrm>
          <a:custGeom>
            <a:avLst/>
            <a:gdLst/>
            <a:ahLst/>
            <a:cxnLst/>
            <a:rect l="l" t="t" r="r" b="b"/>
            <a:pathLst>
              <a:path w="5321855" h="3978086">
                <a:moveTo>
                  <a:pt x="0" y="0"/>
                </a:moveTo>
                <a:lnTo>
                  <a:pt x="5321855" y="0"/>
                </a:lnTo>
                <a:lnTo>
                  <a:pt x="5321855" y="3978087"/>
                </a:lnTo>
                <a:lnTo>
                  <a:pt x="0" y="3978087"/>
                </a:lnTo>
                <a:lnTo>
                  <a:pt x="0" y="0"/>
                </a:lnTo>
                <a:close/>
              </a:path>
            </a:pathLst>
          </a:custGeom>
          <a:blipFill>
            <a:blip r:embed="rId2"/>
            <a:stretch>
              <a:fillRect/>
            </a:stretch>
          </a:blipFill>
        </p:spPr>
        <p:txBody>
          <a:bodyPr/>
          <a:lstStyle/>
          <a:p>
            <a:endParaRPr lang="en-IN"/>
          </a:p>
        </p:txBody>
      </p:sp>
      <p:sp>
        <p:nvSpPr>
          <p:cNvPr id="3" name="Freeform 3"/>
          <p:cNvSpPr/>
          <p:nvPr/>
        </p:nvSpPr>
        <p:spPr>
          <a:xfrm>
            <a:off x="784375" y="1459878"/>
            <a:ext cx="11263330" cy="1214953"/>
          </a:xfrm>
          <a:custGeom>
            <a:avLst/>
            <a:gdLst/>
            <a:ahLst/>
            <a:cxnLst/>
            <a:rect l="l" t="t" r="r" b="b"/>
            <a:pathLst>
              <a:path w="11263330" h="1214953">
                <a:moveTo>
                  <a:pt x="0" y="0"/>
                </a:moveTo>
                <a:lnTo>
                  <a:pt x="11263330" y="0"/>
                </a:lnTo>
                <a:lnTo>
                  <a:pt x="11263330" y="1214953"/>
                </a:lnTo>
                <a:lnTo>
                  <a:pt x="0" y="1214953"/>
                </a:lnTo>
                <a:lnTo>
                  <a:pt x="0" y="0"/>
                </a:lnTo>
                <a:close/>
              </a:path>
            </a:pathLst>
          </a:custGeom>
          <a:blipFill>
            <a:blip r:embed="rId3"/>
            <a:stretch>
              <a:fillRect/>
            </a:stretch>
          </a:blipFill>
        </p:spPr>
        <p:txBody>
          <a:bodyPr/>
          <a:lstStyle/>
          <a:p>
            <a:endParaRPr lang="en-IN"/>
          </a:p>
        </p:txBody>
      </p:sp>
      <p:sp>
        <p:nvSpPr>
          <p:cNvPr id="4" name="Freeform 4"/>
          <p:cNvSpPr/>
          <p:nvPr/>
        </p:nvSpPr>
        <p:spPr>
          <a:xfrm>
            <a:off x="1028700" y="2467322"/>
            <a:ext cx="11179784" cy="1276432"/>
          </a:xfrm>
          <a:custGeom>
            <a:avLst/>
            <a:gdLst/>
            <a:ahLst/>
            <a:cxnLst/>
            <a:rect l="l" t="t" r="r" b="b"/>
            <a:pathLst>
              <a:path w="11179784" h="1276432">
                <a:moveTo>
                  <a:pt x="0" y="0"/>
                </a:moveTo>
                <a:lnTo>
                  <a:pt x="11179784" y="0"/>
                </a:lnTo>
                <a:lnTo>
                  <a:pt x="11179784" y="1276432"/>
                </a:lnTo>
                <a:lnTo>
                  <a:pt x="0" y="1276432"/>
                </a:lnTo>
                <a:lnTo>
                  <a:pt x="0" y="0"/>
                </a:lnTo>
                <a:close/>
              </a:path>
            </a:pathLst>
          </a:custGeom>
          <a:blipFill>
            <a:blip r:embed="rId4"/>
            <a:stretch>
              <a:fillRect/>
            </a:stretch>
          </a:blipFill>
        </p:spPr>
        <p:txBody>
          <a:bodyPr/>
          <a:lstStyle/>
          <a:p>
            <a:endParaRPr lang="en-IN"/>
          </a:p>
        </p:txBody>
      </p:sp>
      <p:sp>
        <p:nvSpPr>
          <p:cNvPr id="5" name="Freeform 5"/>
          <p:cNvSpPr/>
          <p:nvPr/>
        </p:nvSpPr>
        <p:spPr>
          <a:xfrm>
            <a:off x="1028700" y="3667660"/>
            <a:ext cx="7577893" cy="1166996"/>
          </a:xfrm>
          <a:custGeom>
            <a:avLst/>
            <a:gdLst/>
            <a:ahLst/>
            <a:cxnLst/>
            <a:rect l="l" t="t" r="r" b="b"/>
            <a:pathLst>
              <a:path w="7577893" h="1166996">
                <a:moveTo>
                  <a:pt x="0" y="0"/>
                </a:moveTo>
                <a:lnTo>
                  <a:pt x="7577893" y="0"/>
                </a:lnTo>
                <a:lnTo>
                  <a:pt x="7577893" y="1166996"/>
                </a:lnTo>
                <a:lnTo>
                  <a:pt x="0" y="1166996"/>
                </a:lnTo>
                <a:lnTo>
                  <a:pt x="0" y="0"/>
                </a:lnTo>
                <a:close/>
              </a:path>
            </a:pathLst>
          </a:custGeom>
          <a:blipFill>
            <a:blip r:embed="rId5"/>
            <a:stretch>
              <a:fillRect/>
            </a:stretch>
          </a:blipFill>
        </p:spPr>
        <p:txBody>
          <a:bodyPr/>
          <a:lstStyle/>
          <a:p>
            <a:endParaRPr lang="en-IN"/>
          </a:p>
        </p:txBody>
      </p:sp>
      <p:sp>
        <p:nvSpPr>
          <p:cNvPr id="6" name="Freeform 6"/>
          <p:cNvSpPr/>
          <p:nvPr/>
        </p:nvSpPr>
        <p:spPr>
          <a:xfrm>
            <a:off x="425655" y="5007633"/>
            <a:ext cx="4679745" cy="1036556"/>
          </a:xfrm>
          <a:custGeom>
            <a:avLst/>
            <a:gdLst/>
            <a:ahLst/>
            <a:cxnLst/>
            <a:rect l="l" t="t" r="r" b="b"/>
            <a:pathLst>
              <a:path w="4679745" h="1036556">
                <a:moveTo>
                  <a:pt x="0" y="0"/>
                </a:moveTo>
                <a:lnTo>
                  <a:pt x="4679745" y="0"/>
                </a:lnTo>
                <a:lnTo>
                  <a:pt x="4679745" y="1036556"/>
                </a:lnTo>
                <a:lnTo>
                  <a:pt x="0" y="1036556"/>
                </a:lnTo>
                <a:lnTo>
                  <a:pt x="0" y="0"/>
                </a:lnTo>
                <a:close/>
              </a:path>
            </a:pathLst>
          </a:custGeom>
          <a:blipFill>
            <a:blip r:embed="rId6"/>
            <a:stretch>
              <a:fillRect/>
            </a:stretch>
          </a:blipFill>
        </p:spPr>
        <p:txBody>
          <a:bodyPr/>
          <a:lstStyle/>
          <a:p>
            <a:endParaRPr lang="en-IN"/>
          </a:p>
        </p:txBody>
      </p:sp>
      <p:sp>
        <p:nvSpPr>
          <p:cNvPr id="7" name="Freeform 7"/>
          <p:cNvSpPr/>
          <p:nvPr/>
        </p:nvSpPr>
        <p:spPr>
          <a:xfrm>
            <a:off x="5736087" y="4834656"/>
            <a:ext cx="4262808" cy="1871810"/>
          </a:xfrm>
          <a:custGeom>
            <a:avLst/>
            <a:gdLst/>
            <a:ahLst/>
            <a:cxnLst/>
            <a:rect l="l" t="t" r="r" b="b"/>
            <a:pathLst>
              <a:path w="4262808" h="1871810">
                <a:moveTo>
                  <a:pt x="0" y="0"/>
                </a:moveTo>
                <a:lnTo>
                  <a:pt x="4262808" y="0"/>
                </a:lnTo>
                <a:lnTo>
                  <a:pt x="4262808" y="1871810"/>
                </a:lnTo>
                <a:lnTo>
                  <a:pt x="0" y="1871810"/>
                </a:lnTo>
                <a:lnTo>
                  <a:pt x="0" y="0"/>
                </a:lnTo>
                <a:close/>
              </a:path>
            </a:pathLst>
          </a:custGeom>
          <a:blipFill>
            <a:blip r:embed="rId7"/>
            <a:stretch>
              <a:fillRect/>
            </a:stretch>
          </a:blipFill>
        </p:spPr>
        <p:txBody>
          <a:bodyPr/>
          <a:lstStyle/>
          <a:p>
            <a:endParaRPr lang="en-IN"/>
          </a:p>
        </p:txBody>
      </p:sp>
      <p:sp>
        <p:nvSpPr>
          <p:cNvPr id="8" name="Freeform 8"/>
          <p:cNvSpPr/>
          <p:nvPr/>
        </p:nvSpPr>
        <p:spPr>
          <a:xfrm>
            <a:off x="1447912" y="7311014"/>
            <a:ext cx="2635232" cy="2676841"/>
          </a:xfrm>
          <a:custGeom>
            <a:avLst/>
            <a:gdLst/>
            <a:ahLst/>
            <a:cxnLst/>
            <a:rect l="l" t="t" r="r" b="b"/>
            <a:pathLst>
              <a:path w="2635232" h="2676841">
                <a:moveTo>
                  <a:pt x="0" y="0"/>
                </a:moveTo>
                <a:lnTo>
                  <a:pt x="2635232" y="0"/>
                </a:lnTo>
                <a:lnTo>
                  <a:pt x="2635232" y="2676841"/>
                </a:lnTo>
                <a:lnTo>
                  <a:pt x="0" y="2676841"/>
                </a:lnTo>
                <a:lnTo>
                  <a:pt x="0" y="0"/>
                </a:lnTo>
                <a:close/>
              </a:path>
            </a:pathLst>
          </a:custGeom>
          <a:blipFill>
            <a:blip r:embed="rId8"/>
            <a:stretch>
              <a:fillRect/>
            </a:stretch>
          </a:blipFill>
        </p:spPr>
        <p:txBody>
          <a:bodyPr/>
          <a:lstStyle/>
          <a:p>
            <a:endParaRPr lang="en-IN"/>
          </a:p>
        </p:txBody>
      </p:sp>
      <p:sp>
        <p:nvSpPr>
          <p:cNvPr id="9" name="Freeform 9"/>
          <p:cNvSpPr/>
          <p:nvPr/>
        </p:nvSpPr>
        <p:spPr>
          <a:xfrm>
            <a:off x="7298434" y="7311014"/>
            <a:ext cx="1704792" cy="2877689"/>
          </a:xfrm>
          <a:custGeom>
            <a:avLst/>
            <a:gdLst/>
            <a:ahLst/>
            <a:cxnLst/>
            <a:rect l="l" t="t" r="r" b="b"/>
            <a:pathLst>
              <a:path w="1704792" h="2877689">
                <a:moveTo>
                  <a:pt x="0" y="0"/>
                </a:moveTo>
                <a:lnTo>
                  <a:pt x="1704792" y="0"/>
                </a:lnTo>
                <a:lnTo>
                  <a:pt x="1704792" y="2877690"/>
                </a:lnTo>
                <a:lnTo>
                  <a:pt x="0" y="2877690"/>
                </a:lnTo>
                <a:lnTo>
                  <a:pt x="0" y="0"/>
                </a:lnTo>
                <a:close/>
              </a:path>
            </a:pathLst>
          </a:custGeom>
          <a:blipFill>
            <a:blip r:embed="rId9"/>
            <a:stretch>
              <a:fillRect/>
            </a:stretch>
          </a:blipFill>
        </p:spPr>
        <p:txBody>
          <a:bodyPr/>
          <a:lstStyle/>
          <a:p>
            <a:endParaRPr lang="en-IN"/>
          </a:p>
        </p:txBody>
      </p:sp>
      <p:sp>
        <p:nvSpPr>
          <p:cNvPr id="10" name="TextBox 10"/>
          <p:cNvSpPr txBox="1"/>
          <p:nvPr/>
        </p:nvSpPr>
        <p:spPr>
          <a:xfrm>
            <a:off x="5221709" y="141605"/>
            <a:ext cx="7844582"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Mathematical Modelling</a:t>
            </a:r>
          </a:p>
        </p:txBody>
      </p:sp>
      <p:sp>
        <p:nvSpPr>
          <p:cNvPr id="11" name="AutoShape 11"/>
          <p:cNvSpPr/>
          <p:nvPr/>
        </p:nvSpPr>
        <p:spPr>
          <a:xfrm>
            <a:off x="12451080" y="1195753"/>
            <a:ext cx="0" cy="5510713"/>
          </a:xfrm>
          <a:prstGeom prst="line">
            <a:avLst/>
          </a:prstGeom>
          <a:ln w="38100" cap="flat">
            <a:solidFill>
              <a:srgbClr val="000000"/>
            </a:solidFill>
            <a:prstDash val="solid"/>
            <a:headEnd type="none" w="sm" len="sm"/>
            <a:tailEnd type="none" w="sm" len="sm"/>
          </a:ln>
        </p:spPr>
        <p:txBody>
          <a:bodyPr/>
          <a:lstStyle/>
          <a:p>
            <a:endParaRPr lang="en-IN"/>
          </a:p>
        </p:txBody>
      </p:sp>
      <p:sp>
        <p:nvSpPr>
          <p:cNvPr id="12" name="AutoShape 12"/>
          <p:cNvSpPr/>
          <p:nvPr/>
        </p:nvSpPr>
        <p:spPr>
          <a:xfrm>
            <a:off x="11052103" y="6687424"/>
            <a:ext cx="1398422" cy="0"/>
          </a:xfrm>
          <a:prstGeom prst="line">
            <a:avLst/>
          </a:prstGeom>
          <a:ln w="38100" cap="flat">
            <a:solidFill>
              <a:srgbClr val="000000"/>
            </a:solidFill>
            <a:prstDash val="solid"/>
            <a:headEnd type="none" w="sm" len="sm"/>
            <a:tailEnd type="none" w="sm" len="sm"/>
          </a:ln>
        </p:spPr>
        <p:txBody>
          <a:bodyPr/>
          <a:lstStyle/>
          <a:p>
            <a:endParaRPr lang="en-IN"/>
          </a:p>
        </p:txBody>
      </p:sp>
      <p:sp>
        <p:nvSpPr>
          <p:cNvPr id="13" name="AutoShape 13"/>
          <p:cNvSpPr/>
          <p:nvPr/>
        </p:nvSpPr>
        <p:spPr>
          <a:xfrm flipH="1">
            <a:off x="11052103" y="1195753"/>
            <a:ext cx="1398422" cy="0"/>
          </a:xfrm>
          <a:prstGeom prst="line">
            <a:avLst/>
          </a:prstGeom>
          <a:ln w="38100" cap="flat">
            <a:solidFill>
              <a:srgbClr val="000000"/>
            </a:solidFill>
            <a:prstDash val="solid"/>
            <a:headEnd type="none" w="sm" len="sm"/>
            <a:tailEnd type="none" w="sm" len="sm"/>
          </a:ln>
        </p:spPr>
        <p:txBody>
          <a:bodyPr/>
          <a:lstStyle/>
          <a:p>
            <a:endParaRPr lang="en-IN"/>
          </a:p>
        </p:txBody>
      </p:sp>
      <p:sp>
        <p:nvSpPr>
          <p:cNvPr id="14" name="AutoShape 14"/>
          <p:cNvSpPr/>
          <p:nvPr/>
        </p:nvSpPr>
        <p:spPr>
          <a:xfrm flipH="1">
            <a:off x="12451080" y="3951109"/>
            <a:ext cx="515065" cy="0"/>
          </a:xfrm>
          <a:prstGeom prst="line">
            <a:avLst/>
          </a:prstGeom>
          <a:ln w="38100" cap="flat">
            <a:solidFill>
              <a:srgbClr val="000000"/>
            </a:solidFill>
            <a:prstDash val="solid"/>
            <a:headEnd type="none" w="sm" len="sm"/>
            <a:tailEnd type="none" w="sm" len="sm"/>
          </a:ln>
        </p:spPr>
        <p:txBody>
          <a:bodyPr/>
          <a:lstStyle/>
          <a:p>
            <a:endParaRPr lang="en-IN"/>
          </a:p>
        </p:txBody>
      </p:sp>
      <p:sp>
        <p:nvSpPr>
          <p:cNvPr id="15" name="TextBox 15"/>
          <p:cNvSpPr txBox="1"/>
          <p:nvPr/>
        </p:nvSpPr>
        <p:spPr>
          <a:xfrm>
            <a:off x="12836813" y="3220859"/>
            <a:ext cx="5451187" cy="1384300"/>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Equations of Motion (Non Linear)</a:t>
            </a:r>
          </a:p>
        </p:txBody>
      </p:sp>
      <p:sp>
        <p:nvSpPr>
          <p:cNvPr id="16" name="AutoShape 16"/>
          <p:cNvSpPr/>
          <p:nvPr/>
        </p:nvSpPr>
        <p:spPr>
          <a:xfrm flipH="1">
            <a:off x="4614042" y="7311014"/>
            <a:ext cx="0" cy="2676841"/>
          </a:xfrm>
          <a:prstGeom prst="line">
            <a:avLst/>
          </a:prstGeom>
          <a:ln w="38100" cap="flat">
            <a:solidFill>
              <a:srgbClr val="000000"/>
            </a:solidFill>
            <a:prstDash val="solid"/>
            <a:headEnd type="none" w="sm" len="sm"/>
            <a:tailEnd type="none" w="sm" len="sm"/>
          </a:ln>
        </p:spPr>
        <p:txBody>
          <a:bodyPr/>
          <a:lstStyle/>
          <a:p>
            <a:endParaRPr lang="en-IN"/>
          </a:p>
        </p:txBody>
      </p:sp>
      <p:sp>
        <p:nvSpPr>
          <p:cNvPr id="17" name="AutoShape 17"/>
          <p:cNvSpPr/>
          <p:nvPr/>
        </p:nvSpPr>
        <p:spPr>
          <a:xfrm flipH="1" flipV="1">
            <a:off x="4023340" y="7330064"/>
            <a:ext cx="590702" cy="0"/>
          </a:xfrm>
          <a:prstGeom prst="line">
            <a:avLst/>
          </a:prstGeom>
          <a:ln w="38100" cap="flat">
            <a:solidFill>
              <a:srgbClr val="000000"/>
            </a:solidFill>
            <a:prstDash val="solid"/>
            <a:headEnd type="none" w="sm" len="sm"/>
            <a:tailEnd type="none" w="sm" len="sm"/>
          </a:ln>
        </p:spPr>
        <p:txBody>
          <a:bodyPr/>
          <a:lstStyle/>
          <a:p>
            <a:endParaRPr lang="en-IN"/>
          </a:p>
        </p:txBody>
      </p:sp>
      <p:sp>
        <p:nvSpPr>
          <p:cNvPr id="18" name="AutoShape 18"/>
          <p:cNvSpPr/>
          <p:nvPr/>
        </p:nvSpPr>
        <p:spPr>
          <a:xfrm flipH="1" flipV="1">
            <a:off x="4023340" y="9968805"/>
            <a:ext cx="590702" cy="0"/>
          </a:xfrm>
          <a:prstGeom prst="line">
            <a:avLst/>
          </a:prstGeom>
          <a:ln w="38100" cap="flat">
            <a:solidFill>
              <a:srgbClr val="000000"/>
            </a:solidFill>
            <a:prstDash val="solid"/>
            <a:headEnd type="none" w="sm" len="sm"/>
            <a:tailEnd type="none" w="sm" len="sm"/>
          </a:ln>
        </p:spPr>
        <p:txBody>
          <a:bodyPr/>
          <a:lstStyle/>
          <a:p>
            <a:endParaRPr lang="en-IN"/>
          </a:p>
        </p:txBody>
      </p:sp>
      <p:sp>
        <p:nvSpPr>
          <p:cNvPr id="19" name="AutoShape 19"/>
          <p:cNvSpPr/>
          <p:nvPr/>
        </p:nvSpPr>
        <p:spPr>
          <a:xfrm>
            <a:off x="9593928" y="7411438"/>
            <a:ext cx="0" cy="2676841"/>
          </a:xfrm>
          <a:prstGeom prst="line">
            <a:avLst/>
          </a:prstGeom>
          <a:ln w="38100" cap="flat">
            <a:solidFill>
              <a:srgbClr val="000000"/>
            </a:solidFill>
            <a:prstDash val="solid"/>
            <a:headEnd type="none" w="sm" len="sm"/>
            <a:tailEnd type="none" w="sm" len="sm"/>
          </a:ln>
        </p:spPr>
        <p:txBody>
          <a:bodyPr/>
          <a:lstStyle/>
          <a:p>
            <a:endParaRPr lang="en-IN"/>
          </a:p>
        </p:txBody>
      </p:sp>
      <p:sp>
        <p:nvSpPr>
          <p:cNvPr id="20" name="AutoShape 20"/>
          <p:cNvSpPr/>
          <p:nvPr/>
        </p:nvSpPr>
        <p:spPr>
          <a:xfrm flipH="1" flipV="1">
            <a:off x="9003226" y="7430488"/>
            <a:ext cx="590702" cy="0"/>
          </a:xfrm>
          <a:prstGeom prst="line">
            <a:avLst/>
          </a:prstGeom>
          <a:ln w="38100" cap="flat">
            <a:solidFill>
              <a:srgbClr val="000000"/>
            </a:solidFill>
            <a:prstDash val="solid"/>
            <a:headEnd type="none" w="sm" len="sm"/>
            <a:tailEnd type="none" w="sm" len="sm"/>
          </a:ln>
        </p:spPr>
        <p:txBody>
          <a:bodyPr/>
          <a:lstStyle/>
          <a:p>
            <a:endParaRPr lang="en-IN"/>
          </a:p>
        </p:txBody>
      </p:sp>
      <p:sp>
        <p:nvSpPr>
          <p:cNvPr id="21" name="AutoShape 21"/>
          <p:cNvSpPr/>
          <p:nvPr/>
        </p:nvSpPr>
        <p:spPr>
          <a:xfrm flipH="1" flipV="1">
            <a:off x="9003226" y="10069230"/>
            <a:ext cx="590702" cy="0"/>
          </a:xfrm>
          <a:prstGeom prst="line">
            <a:avLst/>
          </a:prstGeom>
          <a:ln w="38100" cap="flat">
            <a:solidFill>
              <a:srgbClr val="000000"/>
            </a:solidFill>
            <a:prstDash val="solid"/>
            <a:headEnd type="none" w="sm" len="sm"/>
            <a:tailEnd type="none" w="sm" len="sm"/>
          </a:ln>
        </p:spPr>
        <p:txBody>
          <a:bodyPr/>
          <a:lstStyle/>
          <a:p>
            <a:endParaRPr lang="en-IN"/>
          </a:p>
        </p:txBody>
      </p:sp>
      <p:sp>
        <p:nvSpPr>
          <p:cNvPr id="22" name="AutoShape 22"/>
          <p:cNvSpPr/>
          <p:nvPr/>
        </p:nvSpPr>
        <p:spPr>
          <a:xfrm flipH="1">
            <a:off x="4590335" y="8630385"/>
            <a:ext cx="515065" cy="0"/>
          </a:xfrm>
          <a:prstGeom prst="line">
            <a:avLst/>
          </a:prstGeom>
          <a:ln w="38100" cap="flat">
            <a:solidFill>
              <a:srgbClr val="000000"/>
            </a:solidFill>
            <a:prstDash val="solid"/>
            <a:headEnd type="none" w="sm" len="sm"/>
            <a:tailEnd type="none" w="sm" len="sm"/>
          </a:ln>
        </p:spPr>
        <p:txBody>
          <a:bodyPr/>
          <a:lstStyle/>
          <a:p>
            <a:endParaRPr lang="en-IN"/>
          </a:p>
        </p:txBody>
      </p:sp>
      <p:sp>
        <p:nvSpPr>
          <p:cNvPr id="23" name="AutoShape 23"/>
          <p:cNvSpPr/>
          <p:nvPr/>
        </p:nvSpPr>
        <p:spPr>
          <a:xfrm flipH="1">
            <a:off x="9593928" y="8749859"/>
            <a:ext cx="515065" cy="0"/>
          </a:xfrm>
          <a:prstGeom prst="line">
            <a:avLst/>
          </a:prstGeom>
          <a:ln w="38100" cap="flat">
            <a:solidFill>
              <a:srgbClr val="000000"/>
            </a:solidFill>
            <a:prstDash val="solid"/>
            <a:headEnd type="none" w="sm" len="sm"/>
            <a:tailEnd type="none" w="sm" len="sm"/>
          </a:ln>
        </p:spPr>
        <p:txBody>
          <a:bodyPr/>
          <a:lstStyle/>
          <a:p>
            <a:endParaRPr lang="en-IN"/>
          </a:p>
        </p:txBody>
      </p:sp>
      <p:sp>
        <p:nvSpPr>
          <p:cNvPr id="24" name="TextBox 24"/>
          <p:cNvSpPr txBox="1"/>
          <p:nvPr/>
        </p:nvSpPr>
        <p:spPr>
          <a:xfrm>
            <a:off x="5105400" y="8152036"/>
            <a:ext cx="1836922" cy="1054100"/>
          </a:xfrm>
          <a:prstGeom prst="rect">
            <a:avLst/>
          </a:prstGeom>
        </p:spPr>
        <p:txBody>
          <a:bodyPr lIns="0" tIns="0" rIns="0" bIns="0" rtlCol="0" anchor="t">
            <a:spAutoFit/>
          </a:bodyPr>
          <a:lstStyle/>
          <a:p>
            <a:pPr algn="ctr">
              <a:lnSpc>
                <a:spcPts val="2800"/>
              </a:lnSpc>
            </a:pPr>
            <a:r>
              <a:rPr lang="en-US" sz="2000" b="1">
                <a:solidFill>
                  <a:srgbClr val="000000"/>
                </a:solidFill>
                <a:latin typeface="Canva Sans Bold"/>
                <a:ea typeface="Canva Sans Bold"/>
                <a:cs typeface="Canva Sans Bold"/>
                <a:sym typeface="Canva Sans Bold"/>
              </a:rPr>
              <a:t>Linearised Translational EOM</a:t>
            </a:r>
          </a:p>
        </p:txBody>
      </p:sp>
      <p:sp>
        <p:nvSpPr>
          <p:cNvPr id="25" name="TextBox 25"/>
          <p:cNvSpPr txBox="1"/>
          <p:nvPr/>
        </p:nvSpPr>
        <p:spPr>
          <a:xfrm>
            <a:off x="9965403" y="8204200"/>
            <a:ext cx="1836922" cy="1054100"/>
          </a:xfrm>
          <a:prstGeom prst="rect">
            <a:avLst/>
          </a:prstGeom>
        </p:spPr>
        <p:txBody>
          <a:bodyPr lIns="0" tIns="0" rIns="0" bIns="0" rtlCol="0" anchor="t">
            <a:spAutoFit/>
          </a:bodyPr>
          <a:lstStyle/>
          <a:p>
            <a:pPr algn="ctr">
              <a:lnSpc>
                <a:spcPts val="2800"/>
              </a:lnSpc>
            </a:pPr>
            <a:r>
              <a:rPr lang="en-US" sz="2000" b="1">
                <a:solidFill>
                  <a:srgbClr val="000000"/>
                </a:solidFill>
                <a:latin typeface="Canva Sans Bold"/>
                <a:ea typeface="Canva Sans Bold"/>
                <a:cs typeface="Canva Sans Bold"/>
                <a:sym typeface="Canva Sans Bold"/>
              </a:rPr>
              <a:t>Linearised Rotational  EOM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71141" y="4861312"/>
            <a:ext cx="495300" cy="0"/>
          </a:xfrm>
          <a:prstGeom prst="line">
            <a:avLst/>
          </a:prstGeom>
          <a:ln w="38100" cap="flat">
            <a:solidFill>
              <a:srgbClr val="000000"/>
            </a:solidFill>
            <a:prstDash val="solid"/>
            <a:headEnd type="none" w="sm" len="sm"/>
            <a:tailEnd type="arrow" w="med" len="sm"/>
          </a:ln>
        </p:spPr>
        <p:txBody>
          <a:bodyPr/>
          <a:lstStyle/>
          <a:p>
            <a:endParaRPr lang="en-IN"/>
          </a:p>
        </p:txBody>
      </p:sp>
      <p:grpSp>
        <p:nvGrpSpPr>
          <p:cNvPr id="3" name="Group 3"/>
          <p:cNvGrpSpPr/>
          <p:nvPr/>
        </p:nvGrpSpPr>
        <p:grpSpPr>
          <a:xfrm>
            <a:off x="223861" y="4307275"/>
            <a:ext cx="1147279" cy="1108075"/>
            <a:chOff x="0" y="0"/>
            <a:chExt cx="302164" cy="291839"/>
          </a:xfrm>
        </p:grpSpPr>
        <p:sp>
          <p:nvSpPr>
            <p:cNvPr id="4" name="Freeform 4"/>
            <p:cNvSpPr/>
            <p:nvPr/>
          </p:nvSpPr>
          <p:spPr>
            <a:xfrm>
              <a:off x="0" y="0"/>
              <a:ext cx="302164" cy="291839"/>
            </a:xfrm>
            <a:custGeom>
              <a:avLst/>
              <a:gdLst/>
              <a:ahLst/>
              <a:cxnLst/>
              <a:rect l="l" t="t" r="r" b="b"/>
              <a:pathLst>
                <a:path w="302164" h="291839">
                  <a:moveTo>
                    <a:pt x="145919" y="0"/>
                  </a:moveTo>
                  <a:lnTo>
                    <a:pt x="156245" y="0"/>
                  </a:lnTo>
                  <a:cubicBezTo>
                    <a:pt x="236834" y="0"/>
                    <a:pt x="302164" y="65330"/>
                    <a:pt x="302164" y="145919"/>
                  </a:cubicBezTo>
                  <a:lnTo>
                    <a:pt x="302164" y="145919"/>
                  </a:lnTo>
                  <a:cubicBezTo>
                    <a:pt x="302164" y="226508"/>
                    <a:pt x="236834" y="291839"/>
                    <a:pt x="156245" y="291839"/>
                  </a:cubicBezTo>
                  <a:lnTo>
                    <a:pt x="145919" y="291839"/>
                  </a:lnTo>
                  <a:cubicBezTo>
                    <a:pt x="65330" y="291839"/>
                    <a:pt x="0" y="226508"/>
                    <a:pt x="0" y="145919"/>
                  </a:cubicBezTo>
                  <a:lnTo>
                    <a:pt x="0" y="145919"/>
                  </a:lnTo>
                  <a:cubicBezTo>
                    <a:pt x="0" y="65330"/>
                    <a:pt x="65330" y="0"/>
                    <a:pt x="145919" y="0"/>
                  </a:cubicBezTo>
                  <a:close/>
                </a:path>
              </a:pathLst>
            </a:custGeom>
            <a:solidFill>
              <a:srgbClr val="E3E5ED"/>
            </a:solidFill>
            <a:ln w="38100" cap="rnd">
              <a:solidFill>
                <a:srgbClr val="000000"/>
              </a:solidFill>
              <a:prstDash val="solid"/>
              <a:round/>
            </a:ln>
          </p:spPr>
          <p:txBody>
            <a:bodyPr/>
            <a:lstStyle/>
            <a:p>
              <a:endParaRPr lang="en-IN"/>
            </a:p>
          </p:txBody>
        </p:sp>
        <p:sp>
          <p:nvSpPr>
            <p:cNvPr id="5" name="TextBox 5"/>
            <p:cNvSpPr txBox="1"/>
            <p:nvPr/>
          </p:nvSpPr>
          <p:spPr>
            <a:xfrm>
              <a:off x="0" y="-47625"/>
              <a:ext cx="302164" cy="339464"/>
            </a:xfrm>
            <a:prstGeom prst="rect">
              <a:avLst/>
            </a:prstGeom>
          </p:spPr>
          <p:txBody>
            <a:bodyPr lIns="50800" tIns="50800" rIns="50800" bIns="50800" rtlCol="0" anchor="ctr"/>
            <a:lstStyle/>
            <a:p>
              <a:pPr algn="ctr">
                <a:lnSpc>
                  <a:spcPts val="2940"/>
                </a:lnSpc>
              </a:pPr>
              <a:r>
                <a:rPr lang="en-US" sz="2100" b="1">
                  <a:solidFill>
                    <a:srgbClr val="000000"/>
                  </a:solidFill>
                  <a:latin typeface="Garet Bold"/>
                  <a:ea typeface="Garet Bold"/>
                  <a:cs typeface="Garet Bold"/>
                  <a:sym typeface="Garet Bold"/>
                </a:rPr>
                <a:t>Xd , Yd</a:t>
              </a:r>
            </a:p>
          </p:txBody>
        </p:sp>
      </p:grpSp>
      <p:grpSp>
        <p:nvGrpSpPr>
          <p:cNvPr id="6" name="Group 6"/>
          <p:cNvGrpSpPr/>
          <p:nvPr/>
        </p:nvGrpSpPr>
        <p:grpSpPr>
          <a:xfrm>
            <a:off x="13266570" y="3301215"/>
            <a:ext cx="1889501" cy="2786313"/>
            <a:chOff x="0" y="0"/>
            <a:chExt cx="497646" cy="733844"/>
          </a:xfrm>
        </p:grpSpPr>
        <p:sp>
          <p:nvSpPr>
            <p:cNvPr id="7" name="Freeform 7"/>
            <p:cNvSpPr/>
            <p:nvPr/>
          </p:nvSpPr>
          <p:spPr>
            <a:xfrm>
              <a:off x="0" y="0"/>
              <a:ext cx="497646" cy="733844"/>
            </a:xfrm>
            <a:custGeom>
              <a:avLst/>
              <a:gdLst/>
              <a:ahLst/>
              <a:cxnLst/>
              <a:rect l="l" t="t" r="r" b="b"/>
              <a:pathLst>
                <a:path w="497646" h="733844">
                  <a:moveTo>
                    <a:pt x="208964" y="0"/>
                  </a:moveTo>
                  <a:lnTo>
                    <a:pt x="288682" y="0"/>
                  </a:lnTo>
                  <a:cubicBezTo>
                    <a:pt x="344103" y="0"/>
                    <a:pt x="397254" y="22016"/>
                    <a:pt x="436442" y="61204"/>
                  </a:cubicBezTo>
                  <a:cubicBezTo>
                    <a:pt x="475631" y="100393"/>
                    <a:pt x="497646" y="153543"/>
                    <a:pt x="497646" y="208964"/>
                  </a:cubicBezTo>
                  <a:lnTo>
                    <a:pt x="497646" y="524880"/>
                  </a:lnTo>
                  <a:cubicBezTo>
                    <a:pt x="497646" y="580300"/>
                    <a:pt x="475631" y="633451"/>
                    <a:pt x="436442" y="672640"/>
                  </a:cubicBezTo>
                  <a:cubicBezTo>
                    <a:pt x="397254" y="711828"/>
                    <a:pt x="344103" y="733844"/>
                    <a:pt x="288682" y="733844"/>
                  </a:cubicBezTo>
                  <a:lnTo>
                    <a:pt x="208964" y="733844"/>
                  </a:lnTo>
                  <a:cubicBezTo>
                    <a:pt x="153543" y="733844"/>
                    <a:pt x="100393" y="711828"/>
                    <a:pt x="61204" y="672640"/>
                  </a:cubicBezTo>
                  <a:cubicBezTo>
                    <a:pt x="22016" y="633451"/>
                    <a:pt x="0" y="580300"/>
                    <a:pt x="0" y="524880"/>
                  </a:cubicBezTo>
                  <a:lnTo>
                    <a:pt x="0" y="208964"/>
                  </a:lnTo>
                  <a:cubicBezTo>
                    <a:pt x="0" y="153543"/>
                    <a:pt x="22016" y="100393"/>
                    <a:pt x="61204" y="61204"/>
                  </a:cubicBezTo>
                  <a:cubicBezTo>
                    <a:pt x="100393" y="22016"/>
                    <a:pt x="153543" y="0"/>
                    <a:pt x="208964" y="0"/>
                  </a:cubicBezTo>
                  <a:close/>
                </a:path>
              </a:pathLst>
            </a:custGeom>
            <a:solidFill>
              <a:srgbClr val="E3E5ED"/>
            </a:solidFill>
            <a:ln w="38100" cap="rnd">
              <a:solidFill>
                <a:srgbClr val="000000"/>
              </a:solidFill>
              <a:prstDash val="solid"/>
              <a:round/>
            </a:ln>
          </p:spPr>
          <p:txBody>
            <a:bodyPr/>
            <a:lstStyle/>
            <a:p>
              <a:endParaRPr lang="en-IN"/>
            </a:p>
          </p:txBody>
        </p:sp>
        <p:sp>
          <p:nvSpPr>
            <p:cNvPr id="8" name="TextBox 8"/>
            <p:cNvSpPr txBox="1"/>
            <p:nvPr/>
          </p:nvSpPr>
          <p:spPr>
            <a:xfrm>
              <a:off x="0" y="-47625"/>
              <a:ext cx="497646" cy="781469"/>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Control Allocation</a:t>
              </a:r>
            </a:p>
          </p:txBody>
        </p:sp>
      </p:grpSp>
      <p:grpSp>
        <p:nvGrpSpPr>
          <p:cNvPr id="9" name="Group 9"/>
          <p:cNvGrpSpPr/>
          <p:nvPr/>
        </p:nvGrpSpPr>
        <p:grpSpPr>
          <a:xfrm>
            <a:off x="15870447" y="3301215"/>
            <a:ext cx="2229552" cy="2786313"/>
            <a:chOff x="0" y="0"/>
            <a:chExt cx="587207" cy="733844"/>
          </a:xfrm>
        </p:grpSpPr>
        <p:sp>
          <p:nvSpPr>
            <p:cNvPr id="10" name="Freeform 10"/>
            <p:cNvSpPr/>
            <p:nvPr/>
          </p:nvSpPr>
          <p:spPr>
            <a:xfrm>
              <a:off x="0" y="0"/>
              <a:ext cx="587207" cy="733844"/>
            </a:xfrm>
            <a:custGeom>
              <a:avLst/>
              <a:gdLst/>
              <a:ahLst/>
              <a:cxnLst/>
              <a:rect l="l" t="t" r="r" b="b"/>
              <a:pathLst>
                <a:path w="587207" h="733844">
                  <a:moveTo>
                    <a:pt x="177093" y="0"/>
                  </a:moveTo>
                  <a:lnTo>
                    <a:pt x="410114" y="0"/>
                  </a:lnTo>
                  <a:cubicBezTo>
                    <a:pt x="507920" y="0"/>
                    <a:pt x="587207" y="79287"/>
                    <a:pt x="587207" y="177093"/>
                  </a:cubicBezTo>
                  <a:lnTo>
                    <a:pt x="587207" y="556751"/>
                  </a:lnTo>
                  <a:cubicBezTo>
                    <a:pt x="587207" y="603719"/>
                    <a:pt x="568549" y="648763"/>
                    <a:pt x="535338" y="681975"/>
                  </a:cubicBezTo>
                  <a:cubicBezTo>
                    <a:pt x="502126" y="715186"/>
                    <a:pt x="457082" y="733844"/>
                    <a:pt x="410114" y="733844"/>
                  </a:cubicBezTo>
                  <a:lnTo>
                    <a:pt x="177093" y="733844"/>
                  </a:lnTo>
                  <a:cubicBezTo>
                    <a:pt x="79287" y="733844"/>
                    <a:pt x="0" y="654557"/>
                    <a:pt x="0" y="556751"/>
                  </a:cubicBezTo>
                  <a:lnTo>
                    <a:pt x="0" y="177093"/>
                  </a:lnTo>
                  <a:cubicBezTo>
                    <a:pt x="0" y="130125"/>
                    <a:pt x="18658" y="85081"/>
                    <a:pt x="51869" y="51869"/>
                  </a:cubicBezTo>
                  <a:cubicBezTo>
                    <a:pt x="85081" y="18658"/>
                    <a:pt x="130125" y="0"/>
                    <a:pt x="177093" y="0"/>
                  </a:cubicBezTo>
                  <a:close/>
                </a:path>
              </a:pathLst>
            </a:custGeom>
            <a:solidFill>
              <a:srgbClr val="E3E5ED"/>
            </a:solidFill>
            <a:ln w="38100" cap="rnd">
              <a:solidFill>
                <a:srgbClr val="000000"/>
              </a:solidFill>
              <a:prstDash val="solid"/>
              <a:round/>
            </a:ln>
          </p:spPr>
          <p:txBody>
            <a:bodyPr/>
            <a:lstStyle/>
            <a:p>
              <a:endParaRPr lang="en-IN"/>
            </a:p>
          </p:txBody>
        </p:sp>
        <p:sp>
          <p:nvSpPr>
            <p:cNvPr id="11" name="TextBox 11"/>
            <p:cNvSpPr txBox="1"/>
            <p:nvPr/>
          </p:nvSpPr>
          <p:spPr>
            <a:xfrm>
              <a:off x="0" y="-47625"/>
              <a:ext cx="587207" cy="781469"/>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6 DOF Tricopter Dynamics</a:t>
              </a:r>
            </a:p>
          </p:txBody>
        </p:sp>
      </p:grpSp>
      <p:grpSp>
        <p:nvGrpSpPr>
          <p:cNvPr id="12" name="Group 12"/>
          <p:cNvGrpSpPr/>
          <p:nvPr/>
        </p:nvGrpSpPr>
        <p:grpSpPr>
          <a:xfrm>
            <a:off x="1866441" y="3749204"/>
            <a:ext cx="2384914" cy="2224218"/>
            <a:chOff x="0" y="0"/>
            <a:chExt cx="3179886" cy="2965624"/>
          </a:xfrm>
        </p:grpSpPr>
        <p:grpSp>
          <p:nvGrpSpPr>
            <p:cNvPr id="13" name="Group 13"/>
            <p:cNvGrpSpPr/>
            <p:nvPr/>
          </p:nvGrpSpPr>
          <p:grpSpPr>
            <a:xfrm>
              <a:off x="0" y="0"/>
              <a:ext cx="3179886" cy="2965624"/>
              <a:chOff x="0" y="0"/>
              <a:chExt cx="628126" cy="585802"/>
            </a:xfrm>
          </p:grpSpPr>
          <p:sp>
            <p:nvSpPr>
              <p:cNvPr id="14" name="Freeform 14"/>
              <p:cNvSpPr/>
              <p:nvPr/>
            </p:nvSpPr>
            <p:spPr>
              <a:xfrm>
                <a:off x="0" y="0"/>
                <a:ext cx="628126" cy="585802"/>
              </a:xfrm>
              <a:custGeom>
                <a:avLst/>
                <a:gdLst/>
                <a:ahLst/>
                <a:cxnLst/>
                <a:rect l="l" t="t" r="r" b="b"/>
                <a:pathLst>
                  <a:path w="628126" h="585802">
                    <a:moveTo>
                      <a:pt x="165556" y="0"/>
                    </a:moveTo>
                    <a:lnTo>
                      <a:pt x="462569" y="0"/>
                    </a:lnTo>
                    <a:cubicBezTo>
                      <a:pt x="554003" y="0"/>
                      <a:pt x="628126" y="74122"/>
                      <a:pt x="628126" y="165556"/>
                    </a:cubicBezTo>
                    <a:lnTo>
                      <a:pt x="628126" y="420246"/>
                    </a:lnTo>
                    <a:cubicBezTo>
                      <a:pt x="628126" y="464154"/>
                      <a:pt x="610683" y="506264"/>
                      <a:pt x="579635" y="537312"/>
                    </a:cubicBezTo>
                    <a:cubicBezTo>
                      <a:pt x="548587" y="568360"/>
                      <a:pt x="506477" y="585802"/>
                      <a:pt x="462569" y="585802"/>
                    </a:cubicBezTo>
                    <a:lnTo>
                      <a:pt x="165556" y="585802"/>
                    </a:lnTo>
                    <a:cubicBezTo>
                      <a:pt x="121648" y="585802"/>
                      <a:pt x="79538" y="568360"/>
                      <a:pt x="48490" y="537312"/>
                    </a:cubicBezTo>
                    <a:cubicBezTo>
                      <a:pt x="17443" y="506264"/>
                      <a:pt x="0" y="464154"/>
                      <a:pt x="0" y="420246"/>
                    </a:cubicBezTo>
                    <a:lnTo>
                      <a:pt x="0" y="165556"/>
                    </a:lnTo>
                    <a:cubicBezTo>
                      <a:pt x="0" y="121648"/>
                      <a:pt x="17443" y="79538"/>
                      <a:pt x="48490" y="48490"/>
                    </a:cubicBezTo>
                    <a:cubicBezTo>
                      <a:pt x="79538" y="17443"/>
                      <a:pt x="121648" y="0"/>
                      <a:pt x="165556" y="0"/>
                    </a:cubicBezTo>
                    <a:close/>
                  </a:path>
                </a:pathLst>
              </a:custGeom>
              <a:solidFill>
                <a:srgbClr val="E3E5ED"/>
              </a:solidFill>
              <a:ln w="38100" cap="rnd">
                <a:solidFill>
                  <a:srgbClr val="000000"/>
                </a:solidFill>
                <a:prstDash val="solid"/>
                <a:round/>
              </a:ln>
            </p:spPr>
            <p:txBody>
              <a:bodyPr/>
              <a:lstStyle/>
              <a:p>
                <a:endParaRPr lang="en-IN"/>
              </a:p>
            </p:txBody>
          </p:sp>
          <p:sp>
            <p:nvSpPr>
              <p:cNvPr id="15" name="TextBox 15"/>
              <p:cNvSpPr txBox="1"/>
              <p:nvPr/>
            </p:nvSpPr>
            <p:spPr>
              <a:xfrm>
                <a:off x="0" y="-47625"/>
                <a:ext cx="628126" cy="633427"/>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276200" y="292100"/>
              <a:ext cx="2561943" cy="893233"/>
              <a:chOff x="0" y="0"/>
              <a:chExt cx="506063" cy="176441"/>
            </a:xfrm>
          </p:grpSpPr>
          <p:sp>
            <p:nvSpPr>
              <p:cNvPr id="17" name="Freeform 17"/>
              <p:cNvSpPr/>
              <p:nvPr/>
            </p:nvSpPr>
            <p:spPr>
              <a:xfrm>
                <a:off x="0" y="0"/>
                <a:ext cx="506063" cy="176441"/>
              </a:xfrm>
              <a:custGeom>
                <a:avLst/>
                <a:gdLst/>
                <a:ahLst/>
                <a:cxnLst/>
                <a:rect l="l" t="t" r="r" b="b"/>
                <a:pathLst>
                  <a:path w="506063" h="176441">
                    <a:moveTo>
                      <a:pt x="88221" y="0"/>
                    </a:moveTo>
                    <a:lnTo>
                      <a:pt x="417842" y="0"/>
                    </a:lnTo>
                    <a:cubicBezTo>
                      <a:pt x="466565" y="0"/>
                      <a:pt x="506063" y="39498"/>
                      <a:pt x="506063" y="88221"/>
                    </a:cubicBezTo>
                    <a:lnTo>
                      <a:pt x="506063" y="88221"/>
                    </a:lnTo>
                    <a:cubicBezTo>
                      <a:pt x="506063" y="136943"/>
                      <a:pt x="466565" y="176441"/>
                      <a:pt x="417842" y="176441"/>
                    </a:cubicBezTo>
                    <a:lnTo>
                      <a:pt x="88221" y="176441"/>
                    </a:lnTo>
                    <a:cubicBezTo>
                      <a:pt x="39498" y="176441"/>
                      <a:pt x="0" y="136943"/>
                      <a:pt x="0" y="88221"/>
                    </a:cubicBezTo>
                    <a:lnTo>
                      <a:pt x="0" y="88221"/>
                    </a:lnTo>
                    <a:cubicBezTo>
                      <a:pt x="0" y="39498"/>
                      <a:pt x="39498" y="0"/>
                      <a:pt x="88221" y="0"/>
                    </a:cubicBezTo>
                    <a:close/>
                  </a:path>
                </a:pathLst>
              </a:custGeom>
              <a:solidFill>
                <a:srgbClr val="FFFFFF"/>
              </a:solidFill>
              <a:ln w="38100" cap="rnd">
                <a:solidFill>
                  <a:srgbClr val="000000"/>
                </a:solidFill>
                <a:prstDash val="solid"/>
                <a:round/>
              </a:ln>
            </p:spPr>
            <p:txBody>
              <a:bodyPr/>
              <a:lstStyle/>
              <a:p>
                <a:endParaRPr lang="en-IN"/>
              </a:p>
            </p:txBody>
          </p:sp>
          <p:sp>
            <p:nvSpPr>
              <p:cNvPr id="18" name="TextBox 18"/>
              <p:cNvSpPr txBox="1"/>
              <p:nvPr/>
            </p:nvSpPr>
            <p:spPr>
              <a:xfrm>
                <a:off x="0" y="-47625"/>
                <a:ext cx="506063" cy="224066"/>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X-position</a:t>
                </a:r>
              </a:p>
            </p:txBody>
          </p:sp>
        </p:grpSp>
        <p:grpSp>
          <p:nvGrpSpPr>
            <p:cNvPr id="19" name="Group 19"/>
            <p:cNvGrpSpPr/>
            <p:nvPr/>
          </p:nvGrpSpPr>
          <p:grpSpPr>
            <a:xfrm>
              <a:off x="276200" y="1690762"/>
              <a:ext cx="2561943" cy="893233"/>
              <a:chOff x="0" y="0"/>
              <a:chExt cx="506063" cy="176441"/>
            </a:xfrm>
          </p:grpSpPr>
          <p:sp>
            <p:nvSpPr>
              <p:cNvPr id="20" name="Freeform 20"/>
              <p:cNvSpPr/>
              <p:nvPr/>
            </p:nvSpPr>
            <p:spPr>
              <a:xfrm>
                <a:off x="0" y="0"/>
                <a:ext cx="506063" cy="176441"/>
              </a:xfrm>
              <a:custGeom>
                <a:avLst/>
                <a:gdLst/>
                <a:ahLst/>
                <a:cxnLst/>
                <a:rect l="l" t="t" r="r" b="b"/>
                <a:pathLst>
                  <a:path w="506063" h="176441">
                    <a:moveTo>
                      <a:pt x="88221" y="0"/>
                    </a:moveTo>
                    <a:lnTo>
                      <a:pt x="417842" y="0"/>
                    </a:lnTo>
                    <a:cubicBezTo>
                      <a:pt x="466565" y="0"/>
                      <a:pt x="506063" y="39498"/>
                      <a:pt x="506063" y="88221"/>
                    </a:cubicBezTo>
                    <a:lnTo>
                      <a:pt x="506063" y="88221"/>
                    </a:lnTo>
                    <a:cubicBezTo>
                      <a:pt x="506063" y="136943"/>
                      <a:pt x="466565" y="176441"/>
                      <a:pt x="417842" y="176441"/>
                    </a:cubicBezTo>
                    <a:lnTo>
                      <a:pt x="88221" y="176441"/>
                    </a:lnTo>
                    <a:cubicBezTo>
                      <a:pt x="39498" y="176441"/>
                      <a:pt x="0" y="136943"/>
                      <a:pt x="0" y="88221"/>
                    </a:cubicBezTo>
                    <a:lnTo>
                      <a:pt x="0" y="88221"/>
                    </a:lnTo>
                    <a:cubicBezTo>
                      <a:pt x="0" y="39498"/>
                      <a:pt x="39498" y="0"/>
                      <a:pt x="88221" y="0"/>
                    </a:cubicBezTo>
                    <a:close/>
                  </a:path>
                </a:pathLst>
              </a:custGeom>
              <a:solidFill>
                <a:srgbClr val="FFFFFF"/>
              </a:solidFill>
              <a:ln w="38100" cap="rnd">
                <a:solidFill>
                  <a:srgbClr val="000000"/>
                </a:solidFill>
                <a:prstDash val="solid"/>
                <a:round/>
              </a:ln>
            </p:spPr>
            <p:txBody>
              <a:bodyPr/>
              <a:lstStyle/>
              <a:p>
                <a:endParaRPr lang="en-IN"/>
              </a:p>
            </p:txBody>
          </p:sp>
          <p:sp>
            <p:nvSpPr>
              <p:cNvPr id="21" name="TextBox 21"/>
              <p:cNvSpPr txBox="1"/>
              <p:nvPr/>
            </p:nvSpPr>
            <p:spPr>
              <a:xfrm>
                <a:off x="0" y="-47625"/>
                <a:ext cx="506063" cy="224066"/>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y-position</a:t>
                </a:r>
              </a:p>
            </p:txBody>
          </p:sp>
        </p:grpSp>
      </p:grpSp>
      <p:grpSp>
        <p:nvGrpSpPr>
          <p:cNvPr id="22" name="Group 22"/>
          <p:cNvGrpSpPr/>
          <p:nvPr/>
        </p:nvGrpSpPr>
        <p:grpSpPr>
          <a:xfrm>
            <a:off x="4743290" y="3749204"/>
            <a:ext cx="2334521" cy="2224218"/>
            <a:chOff x="0" y="0"/>
            <a:chExt cx="3112695" cy="2965624"/>
          </a:xfrm>
        </p:grpSpPr>
        <p:grpSp>
          <p:nvGrpSpPr>
            <p:cNvPr id="23" name="Group 23"/>
            <p:cNvGrpSpPr/>
            <p:nvPr/>
          </p:nvGrpSpPr>
          <p:grpSpPr>
            <a:xfrm>
              <a:off x="0" y="0"/>
              <a:ext cx="3112695" cy="2965624"/>
              <a:chOff x="0" y="0"/>
              <a:chExt cx="614853" cy="585802"/>
            </a:xfrm>
          </p:grpSpPr>
          <p:sp>
            <p:nvSpPr>
              <p:cNvPr id="24" name="Freeform 24"/>
              <p:cNvSpPr/>
              <p:nvPr/>
            </p:nvSpPr>
            <p:spPr>
              <a:xfrm>
                <a:off x="0" y="0"/>
                <a:ext cx="614853" cy="585802"/>
              </a:xfrm>
              <a:custGeom>
                <a:avLst/>
                <a:gdLst/>
                <a:ahLst/>
                <a:cxnLst/>
                <a:rect l="l" t="t" r="r" b="b"/>
                <a:pathLst>
                  <a:path w="614853" h="585802">
                    <a:moveTo>
                      <a:pt x="169130" y="0"/>
                    </a:moveTo>
                    <a:lnTo>
                      <a:pt x="445723" y="0"/>
                    </a:lnTo>
                    <a:cubicBezTo>
                      <a:pt x="539131" y="0"/>
                      <a:pt x="614853" y="75722"/>
                      <a:pt x="614853" y="169130"/>
                    </a:cubicBezTo>
                    <a:lnTo>
                      <a:pt x="614853" y="416672"/>
                    </a:lnTo>
                    <a:cubicBezTo>
                      <a:pt x="614853" y="461528"/>
                      <a:pt x="597034" y="504547"/>
                      <a:pt x="565316" y="536265"/>
                    </a:cubicBezTo>
                    <a:cubicBezTo>
                      <a:pt x="533598" y="567983"/>
                      <a:pt x="490579" y="585802"/>
                      <a:pt x="445723" y="585802"/>
                    </a:cubicBezTo>
                    <a:lnTo>
                      <a:pt x="169130" y="585802"/>
                    </a:lnTo>
                    <a:cubicBezTo>
                      <a:pt x="124274" y="585802"/>
                      <a:pt x="81255" y="567983"/>
                      <a:pt x="49537" y="536265"/>
                    </a:cubicBezTo>
                    <a:cubicBezTo>
                      <a:pt x="17819" y="504547"/>
                      <a:pt x="0" y="461528"/>
                      <a:pt x="0" y="416672"/>
                    </a:cubicBezTo>
                    <a:lnTo>
                      <a:pt x="0" y="169130"/>
                    </a:lnTo>
                    <a:cubicBezTo>
                      <a:pt x="0" y="75722"/>
                      <a:pt x="75722" y="0"/>
                      <a:pt x="169130" y="0"/>
                    </a:cubicBezTo>
                    <a:close/>
                  </a:path>
                </a:pathLst>
              </a:custGeom>
              <a:solidFill>
                <a:srgbClr val="E3E5ED"/>
              </a:solidFill>
              <a:ln w="38100" cap="rnd">
                <a:solidFill>
                  <a:srgbClr val="000000"/>
                </a:solidFill>
                <a:prstDash val="solid"/>
                <a:round/>
              </a:ln>
            </p:spPr>
            <p:txBody>
              <a:bodyPr/>
              <a:lstStyle/>
              <a:p>
                <a:endParaRPr lang="en-IN"/>
              </a:p>
            </p:txBody>
          </p:sp>
          <p:sp>
            <p:nvSpPr>
              <p:cNvPr id="25" name="TextBox 25"/>
              <p:cNvSpPr txBox="1"/>
              <p:nvPr/>
            </p:nvSpPr>
            <p:spPr>
              <a:xfrm>
                <a:off x="0" y="-47625"/>
                <a:ext cx="614853" cy="633427"/>
              </a:xfrm>
              <a:prstGeom prst="rect">
                <a:avLst/>
              </a:prstGeom>
            </p:spPr>
            <p:txBody>
              <a:bodyPr lIns="50800" tIns="50800" rIns="50800" bIns="50800" rtlCol="0" anchor="ctr"/>
              <a:lstStyle/>
              <a:p>
                <a:pPr algn="ctr">
                  <a:lnSpc>
                    <a:spcPts val="3499"/>
                  </a:lnSpc>
                </a:pPr>
                <a:endParaRPr/>
              </a:p>
            </p:txBody>
          </p:sp>
        </p:grpSp>
        <p:grpSp>
          <p:nvGrpSpPr>
            <p:cNvPr id="26" name="Group 26"/>
            <p:cNvGrpSpPr/>
            <p:nvPr/>
          </p:nvGrpSpPr>
          <p:grpSpPr>
            <a:xfrm>
              <a:off x="270364" y="292100"/>
              <a:ext cx="2507810" cy="893233"/>
              <a:chOff x="0" y="0"/>
              <a:chExt cx="495370" cy="176441"/>
            </a:xfrm>
          </p:grpSpPr>
          <p:sp>
            <p:nvSpPr>
              <p:cNvPr id="27" name="Freeform 27"/>
              <p:cNvSpPr/>
              <p:nvPr/>
            </p:nvSpPr>
            <p:spPr>
              <a:xfrm>
                <a:off x="0" y="0"/>
                <a:ext cx="495370" cy="176441"/>
              </a:xfrm>
              <a:custGeom>
                <a:avLst/>
                <a:gdLst/>
                <a:ahLst/>
                <a:cxnLst/>
                <a:rect l="l" t="t" r="r" b="b"/>
                <a:pathLst>
                  <a:path w="495370" h="176441">
                    <a:moveTo>
                      <a:pt x="88221" y="0"/>
                    </a:moveTo>
                    <a:lnTo>
                      <a:pt x="407149" y="0"/>
                    </a:lnTo>
                    <a:cubicBezTo>
                      <a:pt x="455872" y="0"/>
                      <a:pt x="495370" y="39498"/>
                      <a:pt x="495370" y="88221"/>
                    </a:cubicBezTo>
                    <a:lnTo>
                      <a:pt x="495370" y="88221"/>
                    </a:lnTo>
                    <a:cubicBezTo>
                      <a:pt x="495370" y="136943"/>
                      <a:pt x="455872" y="176441"/>
                      <a:pt x="407149" y="176441"/>
                    </a:cubicBezTo>
                    <a:lnTo>
                      <a:pt x="88221" y="176441"/>
                    </a:lnTo>
                    <a:cubicBezTo>
                      <a:pt x="39498" y="176441"/>
                      <a:pt x="0" y="136943"/>
                      <a:pt x="0" y="88221"/>
                    </a:cubicBezTo>
                    <a:lnTo>
                      <a:pt x="0" y="88221"/>
                    </a:lnTo>
                    <a:cubicBezTo>
                      <a:pt x="0" y="39498"/>
                      <a:pt x="39498" y="0"/>
                      <a:pt x="88221" y="0"/>
                    </a:cubicBezTo>
                    <a:close/>
                  </a:path>
                </a:pathLst>
              </a:custGeom>
              <a:solidFill>
                <a:srgbClr val="FFFFFF"/>
              </a:solidFill>
              <a:ln w="38100" cap="rnd">
                <a:solidFill>
                  <a:srgbClr val="000000"/>
                </a:solidFill>
                <a:prstDash val="solid"/>
                <a:round/>
              </a:ln>
            </p:spPr>
            <p:txBody>
              <a:bodyPr/>
              <a:lstStyle/>
              <a:p>
                <a:endParaRPr lang="en-IN"/>
              </a:p>
            </p:txBody>
          </p:sp>
          <p:sp>
            <p:nvSpPr>
              <p:cNvPr id="28" name="TextBox 28"/>
              <p:cNvSpPr txBox="1"/>
              <p:nvPr/>
            </p:nvSpPr>
            <p:spPr>
              <a:xfrm>
                <a:off x="0" y="-47625"/>
                <a:ext cx="495370" cy="224066"/>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x-velocity</a:t>
                </a:r>
              </a:p>
            </p:txBody>
          </p:sp>
        </p:grpSp>
        <p:grpSp>
          <p:nvGrpSpPr>
            <p:cNvPr id="29" name="Group 29"/>
            <p:cNvGrpSpPr/>
            <p:nvPr/>
          </p:nvGrpSpPr>
          <p:grpSpPr>
            <a:xfrm>
              <a:off x="270364" y="1690762"/>
              <a:ext cx="2507810" cy="893233"/>
              <a:chOff x="0" y="0"/>
              <a:chExt cx="495370" cy="176441"/>
            </a:xfrm>
          </p:grpSpPr>
          <p:sp>
            <p:nvSpPr>
              <p:cNvPr id="30" name="Freeform 30"/>
              <p:cNvSpPr/>
              <p:nvPr/>
            </p:nvSpPr>
            <p:spPr>
              <a:xfrm>
                <a:off x="0" y="0"/>
                <a:ext cx="495370" cy="176441"/>
              </a:xfrm>
              <a:custGeom>
                <a:avLst/>
                <a:gdLst/>
                <a:ahLst/>
                <a:cxnLst/>
                <a:rect l="l" t="t" r="r" b="b"/>
                <a:pathLst>
                  <a:path w="495370" h="176441">
                    <a:moveTo>
                      <a:pt x="88221" y="0"/>
                    </a:moveTo>
                    <a:lnTo>
                      <a:pt x="407149" y="0"/>
                    </a:lnTo>
                    <a:cubicBezTo>
                      <a:pt x="455872" y="0"/>
                      <a:pt x="495370" y="39498"/>
                      <a:pt x="495370" y="88221"/>
                    </a:cubicBezTo>
                    <a:lnTo>
                      <a:pt x="495370" y="88221"/>
                    </a:lnTo>
                    <a:cubicBezTo>
                      <a:pt x="495370" y="136943"/>
                      <a:pt x="455872" y="176441"/>
                      <a:pt x="407149" y="176441"/>
                    </a:cubicBezTo>
                    <a:lnTo>
                      <a:pt x="88221" y="176441"/>
                    </a:lnTo>
                    <a:cubicBezTo>
                      <a:pt x="39498" y="176441"/>
                      <a:pt x="0" y="136943"/>
                      <a:pt x="0" y="88221"/>
                    </a:cubicBezTo>
                    <a:lnTo>
                      <a:pt x="0" y="88221"/>
                    </a:lnTo>
                    <a:cubicBezTo>
                      <a:pt x="0" y="39498"/>
                      <a:pt x="39498" y="0"/>
                      <a:pt x="88221" y="0"/>
                    </a:cubicBezTo>
                    <a:close/>
                  </a:path>
                </a:pathLst>
              </a:custGeom>
              <a:solidFill>
                <a:srgbClr val="FFFFFF"/>
              </a:solidFill>
              <a:ln w="38100" cap="rnd">
                <a:solidFill>
                  <a:srgbClr val="000000"/>
                </a:solidFill>
                <a:prstDash val="solid"/>
                <a:round/>
              </a:ln>
            </p:spPr>
            <p:txBody>
              <a:bodyPr/>
              <a:lstStyle/>
              <a:p>
                <a:endParaRPr lang="en-IN"/>
              </a:p>
            </p:txBody>
          </p:sp>
          <p:sp>
            <p:nvSpPr>
              <p:cNvPr id="31" name="TextBox 31"/>
              <p:cNvSpPr txBox="1"/>
              <p:nvPr/>
            </p:nvSpPr>
            <p:spPr>
              <a:xfrm>
                <a:off x="0" y="-47625"/>
                <a:ext cx="495370" cy="224066"/>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y-velocity</a:t>
                </a:r>
              </a:p>
            </p:txBody>
          </p:sp>
        </p:grpSp>
      </p:grpSp>
      <p:grpSp>
        <p:nvGrpSpPr>
          <p:cNvPr id="32" name="Group 32"/>
          <p:cNvGrpSpPr/>
          <p:nvPr/>
        </p:nvGrpSpPr>
        <p:grpSpPr>
          <a:xfrm>
            <a:off x="7569747" y="3369006"/>
            <a:ext cx="1998944" cy="2984613"/>
            <a:chOff x="0" y="0"/>
            <a:chExt cx="2665258" cy="3979484"/>
          </a:xfrm>
        </p:grpSpPr>
        <p:grpSp>
          <p:nvGrpSpPr>
            <p:cNvPr id="33" name="Group 33"/>
            <p:cNvGrpSpPr/>
            <p:nvPr/>
          </p:nvGrpSpPr>
          <p:grpSpPr>
            <a:xfrm>
              <a:off x="0" y="0"/>
              <a:ext cx="2665258" cy="3979484"/>
              <a:chOff x="0" y="0"/>
              <a:chExt cx="526471" cy="786071"/>
            </a:xfrm>
          </p:grpSpPr>
          <p:sp>
            <p:nvSpPr>
              <p:cNvPr id="34" name="Freeform 34"/>
              <p:cNvSpPr/>
              <p:nvPr/>
            </p:nvSpPr>
            <p:spPr>
              <a:xfrm>
                <a:off x="0" y="0"/>
                <a:ext cx="526471" cy="786071"/>
              </a:xfrm>
              <a:custGeom>
                <a:avLst/>
                <a:gdLst/>
                <a:ahLst/>
                <a:cxnLst/>
                <a:rect l="l" t="t" r="r" b="b"/>
                <a:pathLst>
                  <a:path w="526471" h="786071">
                    <a:moveTo>
                      <a:pt x="197523" y="0"/>
                    </a:moveTo>
                    <a:lnTo>
                      <a:pt x="328948" y="0"/>
                    </a:lnTo>
                    <a:cubicBezTo>
                      <a:pt x="381334" y="0"/>
                      <a:pt x="431575" y="20810"/>
                      <a:pt x="468618" y="57853"/>
                    </a:cubicBezTo>
                    <a:cubicBezTo>
                      <a:pt x="505660" y="94896"/>
                      <a:pt x="526471" y="145137"/>
                      <a:pt x="526471" y="197523"/>
                    </a:cubicBezTo>
                    <a:lnTo>
                      <a:pt x="526471" y="588548"/>
                    </a:lnTo>
                    <a:cubicBezTo>
                      <a:pt x="526471" y="640934"/>
                      <a:pt x="505660" y="691175"/>
                      <a:pt x="468618" y="728218"/>
                    </a:cubicBezTo>
                    <a:cubicBezTo>
                      <a:pt x="431575" y="765260"/>
                      <a:pt x="381334" y="786071"/>
                      <a:pt x="328948" y="786071"/>
                    </a:cubicBezTo>
                    <a:lnTo>
                      <a:pt x="197523" y="786071"/>
                    </a:lnTo>
                    <a:cubicBezTo>
                      <a:pt x="145137" y="786071"/>
                      <a:pt x="94896" y="765260"/>
                      <a:pt x="57853" y="728218"/>
                    </a:cubicBezTo>
                    <a:cubicBezTo>
                      <a:pt x="20810" y="691175"/>
                      <a:pt x="0" y="640934"/>
                      <a:pt x="0" y="588548"/>
                    </a:cubicBezTo>
                    <a:lnTo>
                      <a:pt x="0" y="197523"/>
                    </a:lnTo>
                    <a:cubicBezTo>
                      <a:pt x="0" y="145137"/>
                      <a:pt x="20810" y="94896"/>
                      <a:pt x="57853" y="57853"/>
                    </a:cubicBezTo>
                    <a:cubicBezTo>
                      <a:pt x="94896" y="20810"/>
                      <a:pt x="145137" y="0"/>
                      <a:pt x="197523" y="0"/>
                    </a:cubicBezTo>
                    <a:close/>
                  </a:path>
                </a:pathLst>
              </a:custGeom>
              <a:solidFill>
                <a:srgbClr val="E3E5ED"/>
              </a:solidFill>
              <a:ln w="38100" cap="rnd">
                <a:solidFill>
                  <a:srgbClr val="000000"/>
                </a:solidFill>
                <a:prstDash val="solid"/>
                <a:round/>
              </a:ln>
            </p:spPr>
            <p:txBody>
              <a:bodyPr/>
              <a:lstStyle/>
              <a:p>
                <a:endParaRPr lang="en-IN"/>
              </a:p>
            </p:txBody>
          </p:sp>
          <p:sp>
            <p:nvSpPr>
              <p:cNvPr id="35" name="TextBox 35"/>
              <p:cNvSpPr txBox="1"/>
              <p:nvPr/>
            </p:nvSpPr>
            <p:spPr>
              <a:xfrm>
                <a:off x="0" y="-47625"/>
                <a:ext cx="526471" cy="833696"/>
              </a:xfrm>
              <a:prstGeom prst="rect">
                <a:avLst/>
              </a:prstGeom>
            </p:spPr>
            <p:txBody>
              <a:bodyPr lIns="50800" tIns="50800" rIns="50800" bIns="50800" rtlCol="0" anchor="ctr"/>
              <a:lstStyle/>
              <a:p>
                <a:pPr algn="ctr">
                  <a:lnSpc>
                    <a:spcPts val="3499"/>
                  </a:lnSpc>
                </a:pPr>
                <a:endParaRPr/>
              </a:p>
            </p:txBody>
          </p:sp>
        </p:grpSp>
        <p:grpSp>
          <p:nvGrpSpPr>
            <p:cNvPr id="36" name="Group 36"/>
            <p:cNvGrpSpPr/>
            <p:nvPr/>
          </p:nvGrpSpPr>
          <p:grpSpPr>
            <a:xfrm>
              <a:off x="258968" y="338362"/>
              <a:ext cx="2147323" cy="893233"/>
              <a:chOff x="0" y="0"/>
              <a:chExt cx="424163" cy="176441"/>
            </a:xfrm>
          </p:grpSpPr>
          <p:sp>
            <p:nvSpPr>
              <p:cNvPr id="37" name="Freeform 37"/>
              <p:cNvSpPr/>
              <p:nvPr/>
            </p:nvSpPr>
            <p:spPr>
              <a:xfrm>
                <a:off x="0" y="0"/>
                <a:ext cx="424163" cy="176441"/>
              </a:xfrm>
              <a:custGeom>
                <a:avLst/>
                <a:gdLst/>
                <a:ahLst/>
                <a:cxnLst/>
                <a:rect l="l" t="t" r="r" b="b"/>
                <a:pathLst>
                  <a:path w="424163" h="176441">
                    <a:moveTo>
                      <a:pt x="88221" y="0"/>
                    </a:moveTo>
                    <a:lnTo>
                      <a:pt x="335942" y="0"/>
                    </a:lnTo>
                    <a:cubicBezTo>
                      <a:pt x="384665" y="0"/>
                      <a:pt x="424163" y="39498"/>
                      <a:pt x="424163" y="88221"/>
                    </a:cubicBezTo>
                    <a:lnTo>
                      <a:pt x="424163" y="88221"/>
                    </a:lnTo>
                    <a:cubicBezTo>
                      <a:pt x="424163" y="136943"/>
                      <a:pt x="384665" y="176441"/>
                      <a:pt x="335942" y="176441"/>
                    </a:cubicBezTo>
                    <a:lnTo>
                      <a:pt x="88221" y="176441"/>
                    </a:lnTo>
                    <a:cubicBezTo>
                      <a:pt x="39498" y="176441"/>
                      <a:pt x="0" y="136943"/>
                      <a:pt x="0" y="88221"/>
                    </a:cubicBezTo>
                    <a:lnTo>
                      <a:pt x="0" y="88221"/>
                    </a:lnTo>
                    <a:cubicBezTo>
                      <a:pt x="0" y="39498"/>
                      <a:pt x="39498" y="0"/>
                      <a:pt x="88221" y="0"/>
                    </a:cubicBezTo>
                    <a:close/>
                  </a:path>
                </a:pathLst>
              </a:custGeom>
              <a:solidFill>
                <a:srgbClr val="FFFFFF"/>
              </a:solidFill>
              <a:ln w="38100" cap="rnd">
                <a:solidFill>
                  <a:srgbClr val="000000"/>
                </a:solidFill>
                <a:prstDash val="solid"/>
                <a:round/>
              </a:ln>
            </p:spPr>
            <p:txBody>
              <a:bodyPr/>
              <a:lstStyle/>
              <a:p>
                <a:endParaRPr lang="en-IN"/>
              </a:p>
            </p:txBody>
          </p:sp>
          <p:sp>
            <p:nvSpPr>
              <p:cNvPr id="38" name="TextBox 38"/>
              <p:cNvSpPr txBox="1"/>
              <p:nvPr/>
            </p:nvSpPr>
            <p:spPr>
              <a:xfrm>
                <a:off x="0" y="-47625"/>
                <a:ext cx="424163" cy="224066"/>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Roll</a:t>
                </a:r>
              </a:p>
            </p:txBody>
          </p:sp>
        </p:grpSp>
        <p:grpSp>
          <p:nvGrpSpPr>
            <p:cNvPr id="39" name="Group 39"/>
            <p:cNvGrpSpPr/>
            <p:nvPr/>
          </p:nvGrpSpPr>
          <p:grpSpPr>
            <a:xfrm>
              <a:off x="258968" y="1471420"/>
              <a:ext cx="2147323" cy="983045"/>
              <a:chOff x="0" y="0"/>
              <a:chExt cx="424163" cy="194182"/>
            </a:xfrm>
          </p:grpSpPr>
          <p:sp>
            <p:nvSpPr>
              <p:cNvPr id="40" name="Freeform 40"/>
              <p:cNvSpPr/>
              <p:nvPr/>
            </p:nvSpPr>
            <p:spPr>
              <a:xfrm>
                <a:off x="0" y="0"/>
                <a:ext cx="424163" cy="194182"/>
              </a:xfrm>
              <a:custGeom>
                <a:avLst/>
                <a:gdLst/>
                <a:ahLst/>
                <a:cxnLst/>
                <a:rect l="l" t="t" r="r" b="b"/>
                <a:pathLst>
                  <a:path w="424163" h="194182">
                    <a:moveTo>
                      <a:pt x="97091" y="0"/>
                    </a:moveTo>
                    <a:lnTo>
                      <a:pt x="327072" y="0"/>
                    </a:lnTo>
                    <a:cubicBezTo>
                      <a:pt x="352822" y="0"/>
                      <a:pt x="377517" y="10229"/>
                      <a:pt x="395725" y="28437"/>
                    </a:cubicBezTo>
                    <a:cubicBezTo>
                      <a:pt x="413933" y="46645"/>
                      <a:pt x="424163" y="71341"/>
                      <a:pt x="424163" y="97091"/>
                    </a:cubicBezTo>
                    <a:lnTo>
                      <a:pt x="424163" y="97091"/>
                    </a:lnTo>
                    <a:cubicBezTo>
                      <a:pt x="424163" y="150713"/>
                      <a:pt x="380693" y="194182"/>
                      <a:pt x="327072" y="194182"/>
                    </a:cubicBezTo>
                    <a:lnTo>
                      <a:pt x="97091" y="194182"/>
                    </a:lnTo>
                    <a:cubicBezTo>
                      <a:pt x="71341" y="194182"/>
                      <a:pt x="46645" y="183953"/>
                      <a:pt x="28437" y="165745"/>
                    </a:cubicBezTo>
                    <a:cubicBezTo>
                      <a:pt x="10229" y="147536"/>
                      <a:pt x="0" y="122841"/>
                      <a:pt x="0" y="97091"/>
                    </a:cubicBezTo>
                    <a:lnTo>
                      <a:pt x="0" y="97091"/>
                    </a:lnTo>
                    <a:cubicBezTo>
                      <a:pt x="0" y="71341"/>
                      <a:pt x="10229" y="46645"/>
                      <a:pt x="28437" y="28437"/>
                    </a:cubicBezTo>
                    <a:cubicBezTo>
                      <a:pt x="46645" y="10229"/>
                      <a:pt x="71341" y="0"/>
                      <a:pt x="97091" y="0"/>
                    </a:cubicBezTo>
                    <a:close/>
                  </a:path>
                </a:pathLst>
              </a:custGeom>
              <a:solidFill>
                <a:srgbClr val="FFFFFF"/>
              </a:solidFill>
              <a:ln w="38100" cap="rnd">
                <a:solidFill>
                  <a:srgbClr val="000000"/>
                </a:solidFill>
                <a:prstDash val="solid"/>
                <a:round/>
              </a:ln>
            </p:spPr>
            <p:txBody>
              <a:bodyPr/>
              <a:lstStyle/>
              <a:p>
                <a:endParaRPr lang="en-IN"/>
              </a:p>
            </p:txBody>
          </p:sp>
          <p:sp>
            <p:nvSpPr>
              <p:cNvPr id="41" name="TextBox 41"/>
              <p:cNvSpPr txBox="1"/>
              <p:nvPr/>
            </p:nvSpPr>
            <p:spPr>
              <a:xfrm>
                <a:off x="0" y="-47625"/>
                <a:ext cx="424163" cy="241807"/>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Pitch</a:t>
                </a:r>
              </a:p>
            </p:txBody>
          </p:sp>
        </p:grpSp>
        <p:grpSp>
          <p:nvGrpSpPr>
            <p:cNvPr id="42" name="Group 42"/>
            <p:cNvGrpSpPr/>
            <p:nvPr/>
          </p:nvGrpSpPr>
          <p:grpSpPr>
            <a:xfrm>
              <a:off x="258968" y="2695765"/>
              <a:ext cx="2147323" cy="1036643"/>
              <a:chOff x="0" y="0"/>
              <a:chExt cx="424163" cy="204769"/>
            </a:xfrm>
          </p:grpSpPr>
          <p:sp>
            <p:nvSpPr>
              <p:cNvPr id="43" name="Freeform 43"/>
              <p:cNvSpPr/>
              <p:nvPr/>
            </p:nvSpPr>
            <p:spPr>
              <a:xfrm>
                <a:off x="0" y="0"/>
                <a:ext cx="424163" cy="204769"/>
              </a:xfrm>
              <a:custGeom>
                <a:avLst/>
                <a:gdLst/>
                <a:ahLst/>
                <a:cxnLst/>
                <a:rect l="l" t="t" r="r" b="b"/>
                <a:pathLst>
                  <a:path w="424163" h="204769">
                    <a:moveTo>
                      <a:pt x="102385" y="0"/>
                    </a:moveTo>
                    <a:lnTo>
                      <a:pt x="321778" y="0"/>
                    </a:lnTo>
                    <a:cubicBezTo>
                      <a:pt x="348932" y="0"/>
                      <a:pt x="374974" y="10787"/>
                      <a:pt x="394175" y="29988"/>
                    </a:cubicBezTo>
                    <a:cubicBezTo>
                      <a:pt x="413376" y="49189"/>
                      <a:pt x="424163" y="75230"/>
                      <a:pt x="424163" y="102385"/>
                    </a:cubicBezTo>
                    <a:lnTo>
                      <a:pt x="424163" y="102385"/>
                    </a:lnTo>
                    <a:cubicBezTo>
                      <a:pt x="424163" y="129539"/>
                      <a:pt x="413376" y="155581"/>
                      <a:pt x="394175" y="174781"/>
                    </a:cubicBezTo>
                    <a:cubicBezTo>
                      <a:pt x="374974" y="193982"/>
                      <a:pt x="348932" y="204769"/>
                      <a:pt x="321778" y="204769"/>
                    </a:cubicBezTo>
                    <a:lnTo>
                      <a:pt x="102385" y="204769"/>
                    </a:lnTo>
                    <a:cubicBezTo>
                      <a:pt x="75230" y="204769"/>
                      <a:pt x="49189" y="193982"/>
                      <a:pt x="29988" y="174781"/>
                    </a:cubicBezTo>
                    <a:cubicBezTo>
                      <a:pt x="10787" y="155581"/>
                      <a:pt x="0" y="129539"/>
                      <a:pt x="0" y="102385"/>
                    </a:cubicBezTo>
                    <a:lnTo>
                      <a:pt x="0" y="102385"/>
                    </a:lnTo>
                    <a:cubicBezTo>
                      <a:pt x="0" y="75230"/>
                      <a:pt x="10787" y="49189"/>
                      <a:pt x="29988" y="29988"/>
                    </a:cubicBezTo>
                    <a:cubicBezTo>
                      <a:pt x="49189" y="10787"/>
                      <a:pt x="75230" y="0"/>
                      <a:pt x="102385" y="0"/>
                    </a:cubicBezTo>
                    <a:close/>
                  </a:path>
                </a:pathLst>
              </a:custGeom>
              <a:solidFill>
                <a:srgbClr val="FFFFFF"/>
              </a:solidFill>
              <a:ln w="38100" cap="rnd">
                <a:solidFill>
                  <a:srgbClr val="000000"/>
                </a:solidFill>
                <a:prstDash val="solid"/>
                <a:round/>
              </a:ln>
            </p:spPr>
            <p:txBody>
              <a:bodyPr/>
              <a:lstStyle/>
              <a:p>
                <a:endParaRPr lang="en-IN"/>
              </a:p>
            </p:txBody>
          </p:sp>
          <p:sp>
            <p:nvSpPr>
              <p:cNvPr id="44" name="TextBox 44"/>
              <p:cNvSpPr txBox="1"/>
              <p:nvPr/>
            </p:nvSpPr>
            <p:spPr>
              <a:xfrm>
                <a:off x="0" y="-47625"/>
                <a:ext cx="424163" cy="252394"/>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Yaw</a:t>
                </a:r>
              </a:p>
            </p:txBody>
          </p:sp>
        </p:grpSp>
      </p:grpSp>
      <p:grpSp>
        <p:nvGrpSpPr>
          <p:cNvPr id="45" name="Group 45"/>
          <p:cNvGrpSpPr/>
          <p:nvPr/>
        </p:nvGrpSpPr>
        <p:grpSpPr>
          <a:xfrm>
            <a:off x="10283066" y="3369006"/>
            <a:ext cx="2269129" cy="2984613"/>
            <a:chOff x="0" y="0"/>
            <a:chExt cx="3025506" cy="3979484"/>
          </a:xfrm>
        </p:grpSpPr>
        <p:grpSp>
          <p:nvGrpSpPr>
            <p:cNvPr id="46" name="Group 46"/>
            <p:cNvGrpSpPr/>
            <p:nvPr/>
          </p:nvGrpSpPr>
          <p:grpSpPr>
            <a:xfrm>
              <a:off x="0" y="0"/>
              <a:ext cx="3025506" cy="3979484"/>
              <a:chOff x="0" y="0"/>
              <a:chExt cx="597631" cy="786071"/>
            </a:xfrm>
          </p:grpSpPr>
          <p:sp>
            <p:nvSpPr>
              <p:cNvPr id="47" name="Freeform 47"/>
              <p:cNvSpPr/>
              <p:nvPr/>
            </p:nvSpPr>
            <p:spPr>
              <a:xfrm>
                <a:off x="0" y="0"/>
                <a:ext cx="597631" cy="786071"/>
              </a:xfrm>
              <a:custGeom>
                <a:avLst/>
                <a:gdLst/>
                <a:ahLst/>
                <a:cxnLst/>
                <a:rect l="l" t="t" r="r" b="b"/>
                <a:pathLst>
                  <a:path w="597631" h="786071">
                    <a:moveTo>
                      <a:pt x="174004" y="0"/>
                    </a:moveTo>
                    <a:lnTo>
                      <a:pt x="423627" y="0"/>
                    </a:lnTo>
                    <a:cubicBezTo>
                      <a:pt x="519726" y="0"/>
                      <a:pt x="597631" y="77904"/>
                      <a:pt x="597631" y="174004"/>
                    </a:cubicBezTo>
                    <a:lnTo>
                      <a:pt x="597631" y="612067"/>
                    </a:lnTo>
                    <a:cubicBezTo>
                      <a:pt x="597631" y="708167"/>
                      <a:pt x="519726" y="786071"/>
                      <a:pt x="423627" y="786071"/>
                    </a:cubicBezTo>
                    <a:lnTo>
                      <a:pt x="174004" y="786071"/>
                    </a:lnTo>
                    <a:cubicBezTo>
                      <a:pt x="77904" y="786071"/>
                      <a:pt x="0" y="708167"/>
                      <a:pt x="0" y="612067"/>
                    </a:cubicBezTo>
                    <a:lnTo>
                      <a:pt x="0" y="174004"/>
                    </a:lnTo>
                    <a:cubicBezTo>
                      <a:pt x="0" y="77904"/>
                      <a:pt x="77904" y="0"/>
                      <a:pt x="174004" y="0"/>
                    </a:cubicBezTo>
                    <a:close/>
                  </a:path>
                </a:pathLst>
              </a:custGeom>
              <a:solidFill>
                <a:srgbClr val="E3E5ED"/>
              </a:solidFill>
              <a:ln w="38100" cap="rnd">
                <a:solidFill>
                  <a:srgbClr val="000000"/>
                </a:solidFill>
                <a:prstDash val="solid"/>
                <a:round/>
              </a:ln>
            </p:spPr>
            <p:txBody>
              <a:bodyPr/>
              <a:lstStyle/>
              <a:p>
                <a:endParaRPr lang="en-IN"/>
              </a:p>
            </p:txBody>
          </p:sp>
          <p:sp>
            <p:nvSpPr>
              <p:cNvPr id="48" name="TextBox 48"/>
              <p:cNvSpPr txBox="1"/>
              <p:nvPr/>
            </p:nvSpPr>
            <p:spPr>
              <a:xfrm>
                <a:off x="0" y="-47625"/>
                <a:ext cx="597631" cy="833696"/>
              </a:xfrm>
              <a:prstGeom prst="rect">
                <a:avLst/>
              </a:prstGeom>
            </p:spPr>
            <p:txBody>
              <a:bodyPr lIns="50800" tIns="50800" rIns="50800" bIns="50800" rtlCol="0" anchor="ctr"/>
              <a:lstStyle/>
              <a:p>
                <a:pPr algn="ctr">
                  <a:lnSpc>
                    <a:spcPts val="3499"/>
                  </a:lnSpc>
                </a:pPr>
                <a:endParaRPr/>
              </a:p>
            </p:txBody>
          </p:sp>
        </p:grpSp>
        <p:grpSp>
          <p:nvGrpSpPr>
            <p:cNvPr id="49" name="Group 49"/>
            <p:cNvGrpSpPr/>
            <p:nvPr/>
          </p:nvGrpSpPr>
          <p:grpSpPr>
            <a:xfrm>
              <a:off x="293971" y="338362"/>
              <a:ext cx="2437563" cy="893233"/>
              <a:chOff x="0" y="0"/>
              <a:chExt cx="481494" cy="176441"/>
            </a:xfrm>
          </p:grpSpPr>
          <p:sp>
            <p:nvSpPr>
              <p:cNvPr id="50" name="Freeform 50"/>
              <p:cNvSpPr/>
              <p:nvPr/>
            </p:nvSpPr>
            <p:spPr>
              <a:xfrm>
                <a:off x="0" y="0"/>
                <a:ext cx="481494" cy="176441"/>
              </a:xfrm>
              <a:custGeom>
                <a:avLst/>
                <a:gdLst/>
                <a:ahLst/>
                <a:cxnLst/>
                <a:rect l="l" t="t" r="r" b="b"/>
                <a:pathLst>
                  <a:path w="481494" h="176441">
                    <a:moveTo>
                      <a:pt x="88221" y="0"/>
                    </a:moveTo>
                    <a:lnTo>
                      <a:pt x="393273" y="0"/>
                    </a:lnTo>
                    <a:cubicBezTo>
                      <a:pt x="441996" y="0"/>
                      <a:pt x="481494" y="39498"/>
                      <a:pt x="481494" y="88221"/>
                    </a:cubicBezTo>
                    <a:lnTo>
                      <a:pt x="481494" y="88221"/>
                    </a:lnTo>
                    <a:cubicBezTo>
                      <a:pt x="481494" y="136943"/>
                      <a:pt x="441996" y="176441"/>
                      <a:pt x="393273" y="176441"/>
                    </a:cubicBezTo>
                    <a:lnTo>
                      <a:pt x="88221" y="176441"/>
                    </a:lnTo>
                    <a:cubicBezTo>
                      <a:pt x="39498" y="176441"/>
                      <a:pt x="0" y="136943"/>
                      <a:pt x="0" y="88221"/>
                    </a:cubicBezTo>
                    <a:lnTo>
                      <a:pt x="0" y="88221"/>
                    </a:lnTo>
                    <a:cubicBezTo>
                      <a:pt x="0" y="39498"/>
                      <a:pt x="39498" y="0"/>
                      <a:pt x="88221" y="0"/>
                    </a:cubicBezTo>
                    <a:close/>
                  </a:path>
                </a:pathLst>
              </a:custGeom>
              <a:solidFill>
                <a:srgbClr val="FFFFFF"/>
              </a:solidFill>
              <a:ln w="38100" cap="rnd">
                <a:solidFill>
                  <a:srgbClr val="000000"/>
                </a:solidFill>
                <a:prstDash val="solid"/>
                <a:round/>
              </a:ln>
            </p:spPr>
            <p:txBody>
              <a:bodyPr/>
              <a:lstStyle/>
              <a:p>
                <a:endParaRPr lang="en-IN"/>
              </a:p>
            </p:txBody>
          </p:sp>
          <p:sp>
            <p:nvSpPr>
              <p:cNvPr id="51" name="TextBox 51"/>
              <p:cNvSpPr txBox="1"/>
              <p:nvPr/>
            </p:nvSpPr>
            <p:spPr>
              <a:xfrm>
                <a:off x="0" y="-47625"/>
                <a:ext cx="481494" cy="224066"/>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Roll rate</a:t>
                </a:r>
              </a:p>
            </p:txBody>
          </p:sp>
        </p:grpSp>
        <p:grpSp>
          <p:nvGrpSpPr>
            <p:cNvPr id="52" name="Group 52"/>
            <p:cNvGrpSpPr/>
            <p:nvPr/>
          </p:nvGrpSpPr>
          <p:grpSpPr>
            <a:xfrm>
              <a:off x="293971" y="1471420"/>
              <a:ext cx="2437563" cy="983045"/>
              <a:chOff x="0" y="0"/>
              <a:chExt cx="481494" cy="194182"/>
            </a:xfrm>
          </p:grpSpPr>
          <p:sp>
            <p:nvSpPr>
              <p:cNvPr id="53" name="Freeform 53"/>
              <p:cNvSpPr/>
              <p:nvPr/>
            </p:nvSpPr>
            <p:spPr>
              <a:xfrm>
                <a:off x="0" y="0"/>
                <a:ext cx="481494" cy="194182"/>
              </a:xfrm>
              <a:custGeom>
                <a:avLst/>
                <a:gdLst/>
                <a:ahLst/>
                <a:cxnLst/>
                <a:rect l="l" t="t" r="r" b="b"/>
                <a:pathLst>
                  <a:path w="481494" h="194182">
                    <a:moveTo>
                      <a:pt x="97091" y="0"/>
                    </a:moveTo>
                    <a:lnTo>
                      <a:pt x="384403" y="0"/>
                    </a:lnTo>
                    <a:cubicBezTo>
                      <a:pt x="410153" y="0"/>
                      <a:pt x="434849" y="10229"/>
                      <a:pt x="453057" y="28437"/>
                    </a:cubicBezTo>
                    <a:cubicBezTo>
                      <a:pt x="471265" y="46645"/>
                      <a:pt x="481494" y="71341"/>
                      <a:pt x="481494" y="97091"/>
                    </a:cubicBezTo>
                    <a:lnTo>
                      <a:pt x="481494" y="97091"/>
                    </a:lnTo>
                    <a:cubicBezTo>
                      <a:pt x="481494" y="150713"/>
                      <a:pt x="438025" y="194182"/>
                      <a:pt x="384403" y="194182"/>
                    </a:cubicBezTo>
                    <a:lnTo>
                      <a:pt x="97091" y="194182"/>
                    </a:lnTo>
                    <a:cubicBezTo>
                      <a:pt x="71341" y="194182"/>
                      <a:pt x="46645" y="183953"/>
                      <a:pt x="28437" y="165745"/>
                    </a:cubicBezTo>
                    <a:cubicBezTo>
                      <a:pt x="10229" y="147536"/>
                      <a:pt x="0" y="122841"/>
                      <a:pt x="0" y="97091"/>
                    </a:cubicBezTo>
                    <a:lnTo>
                      <a:pt x="0" y="97091"/>
                    </a:lnTo>
                    <a:cubicBezTo>
                      <a:pt x="0" y="71341"/>
                      <a:pt x="10229" y="46645"/>
                      <a:pt x="28437" y="28437"/>
                    </a:cubicBezTo>
                    <a:cubicBezTo>
                      <a:pt x="46645" y="10229"/>
                      <a:pt x="71341" y="0"/>
                      <a:pt x="97091" y="0"/>
                    </a:cubicBezTo>
                    <a:close/>
                  </a:path>
                </a:pathLst>
              </a:custGeom>
              <a:solidFill>
                <a:srgbClr val="FFFFFF"/>
              </a:solidFill>
              <a:ln w="38100" cap="rnd">
                <a:solidFill>
                  <a:srgbClr val="000000"/>
                </a:solidFill>
                <a:prstDash val="solid"/>
                <a:round/>
              </a:ln>
            </p:spPr>
            <p:txBody>
              <a:bodyPr/>
              <a:lstStyle/>
              <a:p>
                <a:endParaRPr lang="en-IN"/>
              </a:p>
            </p:txBody>
          </p:sp>
          <p:sp>
            <p:nvSpPr>
              <p:cNvPr id="54" name="TextBox 54"/>
              <p:cNvSpPr txBox="1"/>
              <p:nvPr/>
            </p:nvSpPr>
            <p:spPr>
              <a:xfrm>
                <a:off x="0" y="-47625"/>
                <a:ext cx="481494" cy="241807"/>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Pitch rate</a:t>
                </a:r>
              </a:p>
            </p:txBody>
          </p:sp>
        </p:grpSp>
        <p:grpSp>
          <p:nvGrpSpPr>
            <p:cNvPr id="55" name="Group 55"/>
            <p:cNvGrpSpPr/>
            <p:nvPr/>
          </p:nvGrpSpPr>
          <p:grpSpPr>
            <a:xfrm>
              <a:off x="293971" y="2695765"/>
              <a:ext cx="2437563" cy="1036643"/>
              <a:chOff x="0" y="0"/>
              <a:chExt cx="481494" cy="204769"/>
            </a:xfrm>
          </p:grpSpPr>
          <p:sp>
            <p:nvSpPr>
              <p:cNvPr id="56" name="Freeform 56"/>
              <p:cNvSpPr/>
              <p:nvPr/>
            </p:nvSpPr>
            <p:spPr>
              <a:xfrm>
                <a:off x="0" y="0"/>
                <a:ext cx="481494" cy="204769"/>
              </a:xfrm>
              <a:custGeom>
                <a:avLst/>
                <a:gdLst/>
                <a:ahLst/>
                <a:cxnLst/>
                <a:rect l="l" t="t" r="r" b="b"/>
                <a:pathLst>
                  <a:path w="481494" h="204769">
                    <a:moveTo>
                      <a:pt x="102385" y="0"/>
                    </a:moveTo>
                    <a:lnTo>
                      <a:pt x="379109" y="0"/>
                    </a:lnTo>
                    <a:cubicBezTo>
                      <a:pt x="406264" y="0"/>
                      <a:pt x="432305" y="10787"/>
                      <a:pt x="451506" y="29988"/>
                    </a:cubicBezTo>
                    <a:cubicBezTo>
                      <a:pt x="470707" y="49189"/>
                      <a:pt x="481494" y="75230"/>
                      <a:pt x="481494" y="102385"/>
                    </a:cubicBezTo>
                    <a:lnTo>
                      <a:pt x="481494" y="102385"/>
                    </a:lnTo>
                    <a:cubicBezTo>
                      <a:pt x="481494" y="129539"/>
                      <a:pt x="470707" y="155581"/>
                      <a:pt x="451506" y="174781"/>
                    </a:cubicBezTo>
                    <a:cubicBezTo>
                      <a:pt x="432305" y="193982"/>
                      <a:pt x="406264" y="204769"/>
                      <a:pt x="379109" y="204769"/>
                    </a:cubicBezTo>
                    <a:lnTo>
                      <a:pt x="102385" y="204769"/>
                    </a:lnTo>
                    <a:cubicBezTo>
                      <a:pt x="75230" y="204769"/>
                      <a:pt x="49189" y="193982"/>
                      <a:pt x="29988" y="174781"/>
                    </a:cubicBezTo>
                    <a:cubicBezTo>
                      <a:pt x="10787" y="155581"/>
                      <a:pt x="0" y="129539"/>
                      <a:pt x="0" y="102385"/>
                    </a:cubicBezTo>
                    <a:lnTo>
                      <a:pt x="0" y="102385"/>
                    </a:lnTo>
                    <a:cubicBezTo>
                      <a:pt x="0" y="75230"/>
                      <a:pt x="10787" y="49189"/>
                      <a:pt x="29988" y="29988"/>
                    </a:cubicBezTo>
                    <a:cubicBezTo>
                      <a:pt x="49189" y="10787"/>
                      <a:pt x="75230" y="0"/>
                      <a:pt x="102385" y="0"/>
                    </a:cubicBezTo>
                    <a:close/>
                  </a:path>
                </a:pathLst>
              </a:custGeom>
              <a:solidFill>
                <a:srgbClr val="FFFFFF"/>
              </a:solidFill>
              <a:ln w="38100" cap="rnd">
                <a:solidFill>
                  <a:srgbClr val="000000"/>
                </a:solidFill>
                <a:prstDash val="solid"/>
                <a:round/>
              </a:ln>
            </p:spPr>
            <p:txBody>
              <a:bodyPr/>
              <a:lstStyle/>
              <a:p>
                <a:endParaRPr lang="en-IN"/>
              </a:p>
            </p:txBody>
          </p:sp>
          <p:sp>
            <p:nvSpPr>
              <p:cNvPr id="57" name="TextBox 57"/>
              <p:cNvSpPr txBox="1"/>
              <p:nvPr/>
            </p:nvSpPr>
            <p:spPr>
              <a:xfrm>
                <a:off x="0" y="-47625"/>
                <a:ext cx="481494" cy="252394"/>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Yaw rate</a:t>
                </a:r>
              </a:p>
            </p:txBody>
          </p:sp>
        </p:grpSp>
      </p:grpSp>
      <p:sp>
        <p:nvSpPr>
          <p:cNvPr id="58" name="AutoShape 58"/>
          <p:cNvSpPr/>
          <p:nvPr/>
        </p:nvSpPr>
        <p:spPr>
          <a:xfrm>
            <a:off x="9365471" y="4861312"/>
            <a:ext cx="1145480"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59" name="AutoShape 59"/>
          <p:cNvSpPr/>
          <p:nvPr/>
        </p:nvSpPr>
        <p:spPr>
          <a:xfrm>
            <a:off x="3987335" y="5366857"/>
            <a:ext cx="993034"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60" name="AutoShape 60"/>
          <p:cNvSpPr/>
          <p:nvPr/>
        </p:nvSpPr>
        <p:spPr>
          <a:xfrm>
            <a:off x="3987335" y="4307275"/>
            <a:ext cx="993034" cy="0"/>
          </a:xfrm>
          <a:prstGeom prst="line">
            <a:avLst/>
          </a:prstGeom>
          <a:ln w="38100" cap="flat">
            <a:solidFill>
              <a:srgbClr val="000000"/>
            </a:solidFill>
            <a:prstDash val="solid"/>
            <a:headEnd type="none" w="sm" len="sm"/>
            <a:tailEnd type="arrow" w="med" len="sm"/>
          </a:ln>
        </p:spPr>
        <p:txBody>
          <a:bodyPr/>
          <a:lstStyle/>
          <a:p>
            <a:endParaRPr lang="en-IN"/>
          </a:p>
        </p:txBody>
      </p:sp>
      <p:grpSp>
        <p:nvGrpSpPr>
          <p:cNvPr id="61" name="Group 61"/>
          <p:cNvGrpSpPr/>
          <p:nvPr/>
        </p:nvGrpSpPr>
        <p:grpSpPr>
          <a:xfrm>
            <a:off x="2421240" y="1691916"/>
            <a:ext cx="2613372" cy="1108075"/>
            <a:chOff x="0" y="0"/>
            <a:chExt cx="688295" cy="291839"/>
          </a:xfrm>
        </p:grpSpPr>
        <p:sp>
          <p:nvSpPr>
            <p:cNvPr id="62" name="Freeform 62"/>
            <p:cNvSpPr/>
            <p:nvPr/>
          </p:nvSpPr>
          <p:spPr>
            <a:xfrm>
              <a:off x="0" y="0"/>
              <a:ext cx="688295" cy="291839"/>
            </a:xfrm>
            <a:custGeom>
              <a:avLst/>
              <a:gdLst/>
              <a:ahLst/>
              <a:cxnLst/>
              <a:rect l="l" t="t" r="r" b="b"/>
              <a:pathLst>
                <a:path w="688295" h="291839">
                  <a:moveTo>
                    <a:pt x="145919" y="0"/>
                  </a:moveTo>
                  <a:lnTo>
                    <a:pt x="542376" y="0"/>
                  </a:lnTo>
                  <a:cubicBezTo>
                    <a:pt x="622965" y="0"/>
                    <a:pt x="688295" y="65330"/>
                    <a:pt x="688295" y="145919"/>
                  </a:cubicBezTo>
                  <a:lnTo>
                    <a:pt x="688295" y="145919"/>
                  </a:lnTo>
                  <a:cubicBezTo>
                    <a:pt x="688295" y="184620"/>
                    <a:pt x="672922" y="221735"/>
                    <a:pt x="645557" y="249100"/>
                  </a:cubicBezTo>
                  <a:cubicBezTo>
                    <a:pt x="618191" y="276465"/>
                    <a:pt x="581076" y="291839"/>
                    <a:pt x="542376" y="291839"/>
                  </a:cubicBezTo>
                  <a:lnTo>
                    <a:pt x="145919" y="291839"/>
                  </a:lnTo>
                  <a:cubicBezTo>
                    <a:pt x="65330" y="291839"/>
                    <a:pt x="0" y="226508"/>
                    <a:pt x="0" y="145919"/>
                  </a:cubicBezTo>
                  <a:lnTo>
                    <a:pt x="0" y="145919"/>
                  </a:lnTo>
                  <a:cubicBezTo>
                    <a:pt x="0" y="65330"/>
                    <a:pt x="65330" y="0"/>
                    <a:pt x="145919" y="0"/>
                  </a:cubicBezTo>
                  <a:close/>
                </a:path>
              </a:pathLst>
            </a:custGeom>
            <a:solidFill>
              <a:srgbClr val="E3E5ED"/>
            </a:solidFill>
            <a:ln w="38100" cap="rnd">
              <a:solidFill>
                <a:srgbClr val="000000"/>
              </a:solidFill>
              <a:prstDash val="solid"/>
              <a:round/>
            </a:ln>
          </p:spPr>
          <p:txBody>
            <a:bodyPr/>
            <a:lstStyle/>
            <a:p>
              <a:endParaRPr lang="en-IN"/>
            </a:p>
          </p:txBody>
        </p:sp>
        <p:sp>
          <p:nvSpPr>
            <p:cNvPr id="63" name="TextBox 63"/>
            <p:cNvSpPr txBox="1"/>
            <p:nvPr/>
          </p:nvSpPr>
          <p:spPr>
            <a:xfrm>
              <a:off x="0" y="-47625"/>
              <a:ext cx="688295" cy="339464"/>
            </a:xfrm>
            <a:prstGeom prst="rect">
              <a:avLst/>
            </a:prstGeom>
          </p:spPr>
          <p:txBody>
            <a:bodyPr lIns="50800" tIns="50800" rIns="50800" bIns="50800" rtlCol="0" anchor="ctr"/>
            <a:lstStyle/>
            <a:p>
              <a:pPr algn="ctr">
                <a:lnSpc>
                  <a:spcPts val="3499"/>
                </a:lnSpc>
              </a:pPr>
              <a:r>
                <a:rPr lang="en-US" sz="2499" b="1">
                  <a:solidFill>
                    <a:srgbClr val="000000"/>
                  </a:solidFill>
                  <a:latin typeface="Garet Bold"/>
                  <a:ea typeface="Garet Bold"/>
                  <a:cs typeface="Garet Bold"/>
                  <a:sym typeface="Garet Bold"/>
                </a:rPr>
                <a:t>Attitude Control</a:t>
              </a:r>
            </a:p>
          </p:txBody>
        </p:sp>
      </p:grpSp>
      <p:sp>
        <p:nvSpPr>
          <p:cNvPr id="64" name="AutoShape 64"/>
          <p:cNvSpPr/>
          <p:nvPr/>
        </p:nvSpPr>
        <p:spPr>
          <a:xfrm>
            <a:off x="1679913" y="1531102"/>
            <a:ext cx="15305310" cy="0"/>
          </a:xfrm>
          <a:prstGeom prst="line">
            <a:avLst/>
          </a:prstGeom>
          <a:ln w="38100" cap="flat">
            <a:solidFill>
              <a:srgbClr val="000000"/>
            </a:solidFill>
            <a:prstDash val="solid"/>
            <a:headEnd type="none" w="sm" len="sm"/>
            <a:tailEnd type="none" w="sm" len="sm"/>
          </a:ln>
        </p:spPr>
        <p:txBody>
          <a:bodyPr/>
          <a:lstStyle/>
          <a:p>
            <a:endParaRPr lang="en-IN"/>
          </a:p>
        </p:txBody>
      </p:sp>
      <p:sp>
        <p:nvSpPr>
          <p:cNvPr id="65" name="AutoShape 65"/>
          <p:cNvSpPr/>
          <p:nvPr/>
        </p:nvSpPr>
        <p:spPr>
          <a:xfrm flipH="1">
            <a:off x="16985223" y="1531102"/>
            <a:ext cx="0" cy="1770112"/>
          </a:xfrm>
          <a:prstGeom prst="line">
            <a:avLst/>
          </a:prstGeom>
          <a:ln w="38100" cap="flat">
            <a:solidFill>
              <a:srgbClr val="000000"/>
            </a:solidFill>
            <a:prstDash val="solid"/>
            <a:headEnd type="none" w="sm" len="sm"/>
            <a:tailEnd type="none" w="sm" len="sm"/>
          </a:ln>
        </p:spPr>
        <p:txBody>
          <a:bodyPr/>
          <a:lstStyle/>
          <a:p>
            <a:endParaRPr lang="en-IN"/>
          </a:p>
        </p:txBody>
      </p:sp>
      <p:sp>
        <p:nvSpPr>
          <p:cNvPr id="66" name="AutoShape 66"/>
          <p:cNvSpPr/>
          <p:nvPr/>
        </p:nvSpPr>
        <p:spPr>
          <a:xfrm>
            <a:off x="4917403" y="2630672"/>
            <a:ext cx="9293917" cy="0"/>
          </a:xfrm>
          <a:prstGeom prst="line">
            <a:avLst/>
          </a:prstGeom>
          <a:ln w="38100" cap="flat">
            <a:solidFill>
              <a:srgbClr val="000000"/>
            </a:solidFill>
            <a:prstDash val="solid"/>
            <a:headEnd type="none" w="sm" len="sm"/>
            <a:tailEnd type="none" w="sm" len="sm"/>
          </a:ln>
        </p:spPr>
        <p:txBody>
          <a:bodyPr/>
          <a:lstStyle/>
          <a:p>
            <a:endParaRPr lang="en-IN"/>
          </a:p>
        </p:txBody>
      </p:sp>
      <p:sp>
        <p:nvSpPr>
          <p:cNvPr id="67" name="AutoShape 67"/>
          <p:cNvSpPr/>
          <p:nvPr/>
        </p:nvSpPr>
        <p:spPr>
          <a:xfrm>
            <a:off x="1679913" y="1531102"/>
            <a:ext cx="0" cy="714852"/>
          </a:xfrm>
          <a:prstGeom prst="line">
            <a:avLst/>
          </a:prstGeom>
          <a:ln w="38100" cap="flat">
            <a:solidFill>
              <a:srgbClr val="000000"/>
            </a:solidFill>
            <a:prstDash val="solid"/>
            <a:headEnd type="none" w="sm" len="sm"/>
            <a:tailEnd type="none" w="sm" len="sm"/>
          </a:ln>
        </p:spPr>
        <p:txBody>
          <a:bodyPr/>
          <a:lstStyle/>
          <a:p>
            <a:endParaRPr lang="en-IN"/>
          </a:p>
        </p:txBody>
      </p:sp>
      <p:sp>
        <p:nvSpPr>
          <p:cNvPr id="68" name="AutoShape 68"/>
          <p:cNvSpPr/>
          <p:nvPr/>
        </p:nvSpPr>
        <p:spPr>
          <a:xfrm>
            <a:off x="1679913" y="2245954"/>
            <a:ext cx="741327" cy="99085"/>
          </a:xfrm>
          <a:prstGeom prst="line">
            <a:avLst/>
          </a:prstGeom>
          <a:ln w="38100" cap="flat">
            <a:solidFill>
              <a:srgbClr val="000000"/>
            </a:solidFill>
            <a:prstDash val="solid"/>
            <a:headEnd type="none" w="sm" len="sm"/>
            <a:tailEnd type="none" w="sm" len="sm"/>
          </a:ln>
        </p:spPr>
        <p:txBody>
          <a:bodyPr/>
          <a:lstStyle/>
          <a:p>
            <a:endParaRPr lang="en-IN"/>
          </a:p>
        </p:txBody>
      </p:sp>
      <p:sp>
        <p:nvSpPr>
          <p:cNvPr id="69" name="AutoShape 69"/>
          <p:cNvSpPr/>
          <p:nvPr/>
        </p:nvSpPr>
        <p:spPr>
          <a:xfrm flipV="1">
            <a:off x="1152366" y="2609470"/>
            <a:ext cx="1368868"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70" name="AutoShape 70"/>
          <p:cNvSpPr/>
          <p:nvPr/>
        </p:nvSpPr>
        <p:spPr>
          <a:xfrm flipV="1">
            <a:off x="6822371" y="4944140"/>
            <a:ext cx="1001107" cy="471210"/>
          </a:xfrm>
          <a:prstGeom prst="line">
            <a:avLst/>
          </a:prstGeom>
          <a:ln w="38100" cap="flat">
            <a:solidFill>
              <a:srgbClr val="000000"/>
            </a:solidFill>
            <a:prstDash val="solid"/>
            <a:headEnd type="none" w="sm" len="sm"/>
            <a:tailEnd type="arrow" w="med" len="sm"/>
          </a:ln>
        </p:spPr>
        <p:txBody>
          <a:bodyPr/>
          <a:lstStyle/>
          <a:p>
            <a:endParaRPr lang="en-IN"/>
          </a:p>
        </p:txBody>
      </p:sp>
      <p:sp>
        <p:nvSpPr>
          <p:cNvPr id="71" name="AutoShape 71"/>
          <p:cNvSpPr/>
          <p:nvPr/>
        </p:nvSpPr>
        <p:spPr>
          <a:xfrm flipV="1">
            <a:off x="6822371" y="3978914"/>
            <a:ext cx="1001107" cy="328361"/>
          </a:xfrm>
          <a:prstGeom prst="line">
            <a:avLst/>
          </a:prstGeom>
          <a:ln w="38100" cap="flat">
            <a:solidFill>
              <a:srgbClr val="000000"/>
            </a:solidFill>
            <a:prstDash val="solid"/>
            <a:headEnd type="none" w="sm" len="sm"/>
            <a:tailEnd type="arrow" w="med" len="sm"/>
          </a:ln>
        </p:spPr>
        <p:txBody>
          <a:bodyPr/>
          <a:lstStyle/>
          <a:p>
            <a:endParaRPr lang="en-IN"/>
          </a:p>
        </p:txBody>
      </p:sp>
      <p:sp>
        <p:nvSpPr>
          <p:cNvPr id="72" name="AutoShape 72"/>
          <p:cNvSpPr/>
          <p:nvPr/>
        </p:nvSpPr>
        <p:spPr>
          <a:xfrm flipV="1">
            <a:off x="7204081" y="6068478"/>
            <a:ext cx="423457" cy="0"/>
          </a:xfrm>
          <a:prstGeom prst="line">
            <a:avLst/>
          </a:prstGeom>
          <a:ln w="38100" cap="flat">
            <a:solidFill>
              <a:srgbClr val="000000"/>
            </a:solidFill>
            <a:prstDash val="solid"/>
            <a:headEnd type="none" w="sm" len="sm"/>
            <a:tailEnd type="arrow" w="med" len="sm"/>
          </a:ln>
        </p:spPr>
        <p:txBody>
          <a:bodyPr/>
          <a:lstStyle/>
          <a:p>
            <a:endParaRPr lang="en-IN"/>
          </a:p>
        </p:txBody>
      </p:sp>
      <p:grpSp>
        <p:nvGrpSpPr>
          <p:cNvPr id="73" name="Group 73"/>
          <p:cNvGrpSpPr/>
          <p:nvPr/>
        </p:nvGrpSpPr>
        <p:grpSpPr>
          <a:xfrm>
            <a:off x="8331565" y="2114169"/>
            <a:ext cx="1624870" cy="466726"/>
            <a:chOff x="0" y="0"/>
            <a:chExt cx="427949" cy="122924"/>
          </a:xfrm>
        </p:grpSpPr>
        <p:sp>
          <p:nvSpPr>
            <p:cNvPr id="74" name="Freeform 74"/>
            <p:cNvSpPr/>
            <p:nvPr/>
          </p:nvSpPr>
          <p:spPr>
            <a:xfrm>
              <a:off x="0" y="0"/>
              <a:ext cx="427949" cy="122924"/>
            </a:xfrm>
            <a:custGeom>
              <a:avLst/>
              <a:gdLst/>
              <a:ahLst/>
              <a:cxnLst/>
              <a:rect l="l" t="t" r="r" b="b"/>
              <a:pathLst>
                <a:path w="427949" h="122924">
                  <a:moveTo>
                    <a:pt x="61462" y="0"/>
                  </a:moveTo>
                  <a:lnTo>
                    <a:pt x="366488" y="0"/>
                  </a:lnTo>
                  <a:cubicBezTo>
                    <a:pt x="382788" y="0"/>
                    <a:pt x="398421" y="6475"/>
                    <a:pt x="409948" y="18002"/>
                  </a:cubicBezTo>
                  <a:cubicBezTo>
                    <a:pt x="421474" y="29528"/>
                    <a:pt x="427949" y="45161"/>
                    <a:pt x="427949" y="61462"/>
                  </a:cubicBezTo>
                  <a:lnTo>
                    <a:pt x="427949" y="61462"/>
                  </a:lnTo>
                  <a:cubicBezTo>
                    <a:pt x="427949" y="95406"/>
                    <a:pt x="400432" y="122924"/>
                    <a:pt x="366488" y="122924"/>
                  </a:cubicBezTo>
                  <a:lnTo>
                    <a:pt x="61462" y="122924"/>
                  </a:lnTo>
                  <a:cubicBezTo>
                    <a:pt x="27517" y="122924"/>
                    <a:pt x="0" y="95406"/>
                    <a:pt x="0" y="61462"/>
                  </a:cubicBezTo>
                  <a:lnTo>
                    <a:pt x="0" y="61462"/>
                  </a:lnTo>
                  <a:cubicBezTo>
                    <a:pt x="0" y="27517"/>
                    <a:pt x="27517" y="0"/>
                    <a:pt x="61462" y="0"/>
                  </a:cubicBezTo>
                  <a:close/>
                </a:path>
              </a:pathLst>
            </a:custGeom>
            <a:solidFill>
              <a:srgbClr val="FDFDFD"/>
            </a:solidFill>
            <a:ln w="38100" cap="rnd">
              <a:solidFill>
                <a:srgbClr val="000000"/>
              </a:solidFill>
              <a:prstDash val="solid"/>
              <a:round/>
            </a:ln>
          </p:spPr>
          <p:txBody>
            <a:bodyPr/>
            <a:lstStyle/>
            <a:p>
              <a:endParaRPr lang="en-IN"/>
            </a:p>
          </p:txBody>
        </p:sp>
        <p:sp>
          <p:nvSpPr>
            <p:cNvPr id="75" name="TextBox 75"/>
            <p:cNvSpPr txBox="1"/>
            <p:nvPr/>
          </p:nvSpPr>
          <p:spPr>
            <a:xfrm>
              <a:off x="0" y="-28575"/>
              <a:ext cx="427949" cy="151499"/>
            </a:xfrm>
            <a:prstGeom prst="rect">
              <a:avLst/>
            </a:prstGeom>
          </p:spPr>
          <p:txBody>
            <a:bodyPr lIns="50800" tIns="50800" rIns="50800" bIns="50800" rtlCol="0" anchor="ctr"/>
            <a:lstStyle/>
            <a:p>
              <a:pPr algn="ctr">
                <a:lnSpc>
                  <a:spcPts val="2100"/>
                </a:lnSpc>
              </a:pPr>
              <a:r>
                <a:rPr lang="en-US" sz="1500" b="1">
                  <a:solidFill>
                    <a:srgbClr val="FF3131"/>
                  </a:solidFill>
                  <a:latin typeface="Garet Bold"/>
                  <a:ea typeface="Garet Bold"/>
                  <a:cs typeface="Garet Bold"/>
                  <a:sym typeface="Garet Bold"/>
                </a:rPr>
                <a:t>Thrust (Fz)</a:t>
              </a:r>
            </a:p>
          </p:txBody>
        </p:sp>
      </p:grpSp>
      <p:grpSp>
        <p:nvGrpSpPr>
          <p:cNvPr id="76" name="Group 76"/>
          <p:cNvGrpSpPr/>
          <p:nvPr/>
        </p:nvGrpSpPr>
        <p:grpSpPr>
          <a:xfrm>
            <a:off x="469931" y="2376107"/>
            <a:ext cx="682435" cy="466726"/>
            <a:chOff x="0" y="0"/>
            <a:chExt cx="179736" cy="122924"/>
          </a:xfrm>
        </p:grpSpPr>
        <p:sp>
          <p:nvSpPr>
            <p:cNvPr id="77" name="Freeform 77"/>
            <p:cNvSpPr/>
            <p:nvPr/>
          </p:nvSpPr>
          <p:spPr>
            <a:xfrm>
              <a:off x="0" y="0"/>
              <a:ext cx="179736" cy="122924"/>
            </a:xfrm>
            <a:custGeom>
              <a:avLst/>
              <a:gdLst/>
              <a:ahLst/>
              <a:cxnLst/>
              <a:rect l="l" t="t" r="r" b="b"/>
              <a:pathLst>
                <a:path w="179736" h="122924">
                  <a:moveTo>
                    <a:pt x="61462" y="0"/>
                  </a:moveTo>
                  <a:lnTo>
                    <a:pt x="118274" y="0"/>
                  </a:lnTo>
                  <a:cubicBezTo>
                    <a:pt x="134575" y="0"/>
                    <a:pt x="150208" y="6475"/>
                    <a:pt x="161734" y="18002"/>
                  </a:cubicBezTo>
                  <a:cubicBezTo>
                    <a:pt x="173261" y="29528"/>
                    <a:pt x="179736" y="45161"/>
                    <a:pt x="179736" y="61462"/>
                  </a:cubicBezTo>
                  <a:lnTo>
                    <a:pt x="179736" y="61462"/>
                  </a:lnTo>
                  <a:cubicBezTo>
                    <a:pt x="179736" y="95406"/>
                    <a:pt x="152219" y="122924"/>
                    <a:pt x="118274" y="122924"/>
                  </a:cubicBezTo>
                  <a:lnTo>
                    <a:pt x="61462" y="122924"/>
                  </a:lnTo>
                  <a:cubicBezTo>
                    <a:pt x="27517" y="122924"/>
                    <a:pt x="0" y="95406"/>
                    <a:pt x="0" y="61462"/>
                  </a:cubicBezTo>
                  <a:lnTo>
                    <a:pt x="0" y="61462"/>
                  </a:lnTo>
                  <a:cubicBezTo>
                    <a:pt x="0" y="27517"/>
                    <a:pt x="27517" y="0"/>
                    <a:pt x="61462" y="0"/>
                  </a:cubicBezTo>
                  <a:close/>
                </a:path>
              </a:pathLst>
            </a:custGeom>
            <a:solidFill>
              <a:srgbClr val="FDFDFD"/>
            </a:solidFill>
            <a:ln w="38100" cap="rnd">
              <a:solidFill>
                <a:srgbClr val="000000"/>
              </a:solidFill>
              <a:prstDash val="solid"/>
              <a:round/>
            </a:ln>
          </p:spPr>
          <p:txBody>
            <a:bodyPr/>
            <a:lstStyle/>
            <a:p>
              <a:endParaRPr lang="en-IN"/>
            </a:p>
          </p:txBody>
        </p:sp>
        <p:sp>
          <p:nvSpPr>
            <p:cNvPr id="78" name="TextBox 78"/>
            <p:cNvSpPr txBox="1"/>
            <p:nvPr/>
          </p:nvSpPr>
          <p:spPr>
            <a:xfrm>
              <a:off x="0" y="-28575"/>
              <a:ext cx="179736" cy="151499"/>
            </a:xfrm>
            <a:prstGeom prst="rect">
              <a:avLst/>
            </a:prstGeom>
          </p:spPr>
          <p:txBody>
            <a:bodyPr lIns="50800" tIns="50800" rIns="50800" bIns="50800" rtlCol="0" anchor="ctr"/>
            <a:lstStyle/>
            <a:p>
              <a:pPr algn="ctr">
                <a:lnSpc>
                  <a:spcPts val="2100"/>
                </a:lnSpc>
              </a:pPr>
              <a:r>
                <a:rPr lang="en-US" sz="1500" b="1">
                  <a:solidFill>
                    <a:srgbClr val="FF3131"/>
                  </a:solidFill>
                  <a:latin typeface="Garet Bold"/>
                  <a:ea typeface="Garet Bold"/>
                  <a:cs typeface="Garet Bold"/>
                  <a:sym typeface="Garet Bold"/>
                </a:rPr>
                <a:t>Zd</a:t>
              </a:r>
            </a:p>
          </p:txBody>
        </p:sp>
      </p:grpSp>
      <p:sp>
        <p:nvSpPr>
          <p:cNvPr id="79" name="AutoShape 79"/>
          <p:cNvSpPr/>
          <p:nvPr/>
        </p:nvSpPr>
        <p:spPr>
          <a:xfrm>
            <a:off x="14211321" y="2630672"/>
            <a:ext cx="74811" cy="670543"/>
          </a:xfrm>
          <a:prstGeom prst="line">
            <a:avLst/>
          </a:prstGeom>
          <a:ln w="38100" cap="flat">
            <a:solidFill>
              <a:srgbClr val="000000"/>
            </a:solidFill>
            <a:prstDash val="solid"/>
            <a:headEnd type="none" w="sm" len="sm"/>
            <a:tailEnd type="arrow" w="med" len="sm"/>
          </a:ln>
        </p:spPr>
        <p:txBody>
          <a:bodyPr/>
          <a:lstStyle/>
          <a:p>
            <a:endParaRPr lang="en-IN"/>
          </a:p>
        </p:txBody>
      </p:sp>
      <p:sp>
        <p:nvSpPr>
          <p:cNvPr id="80" name="AutoShape 80"/>
          <p:cNvSpPr/>
          <p:nvPr/>
        </p:nvSpPr>
        <p:spPr>
          <a:xfrm>
            <a:off x="16451521" y="6087528"/>
            <a:ext cx="0" cy="682885"/>
          </a:xfrm>
          <a:prstGeom prst="line">
            <a:avLst/>
          </a:prstGeom>
          <a:ln w="38100" cap="flat">
            <a:solidFill>
              <a:srgbClr val="000000"/>
            </a:solidFill>
            <a:prstDash val="solid"/>
            <a:headEnd type="none" w="sm" len="sm"/>
            <a:tailEnd type="none" w="sm" len="sm"/>
          </a:ln>
        </p:spPr>
        <p:txBody>
          <a:bodyPr/>
          <a:lstStyle/>
          <a:p>
            <a:endParaRPr lang="en-IN"/>
          </a:p>
        </p:txBody>
      </p:sp>
      <p:sp>
        <p:nvSpPr>
          <p:cNvPr id="81" name="AutoShape 81"/>
          <p:cNvSpPr/>
          <p:nvPr/>
        </p:nvSpPr>
        <p:spPr>
          <a:xfrm>
            <a:off x="16798260" y="6087528"/>
            <a:ext cx="0" cy="1065072"/>
          </a:xfrm>
          <a:prstGeom prst="line">
            <a:avLst/>
          </a:prstGeom>
          <a:ln w="38100" cap="flat">
            <a:solidFill>
              <a:srgbClr val="000000"/>
            </a:solidFill>
            <a:prstDash val="solid"/>
            <a:headEnd type="none" w="sm" len="sm"/>
            <a:tailEnd type="none" w="sm" len="sm"/>
          </a:ln>
        </p:spPr>
        <p:txBody>
          <a:bodyPr/>
          <a:lstStyle/>
          <a:p>
            <a:endParaRPr lang="en-IN"/>
          </a:p>
        </p:txBody>
      </p:sp>
      <p:sp>
        <p:nvSpPr>
          <p:cNvPr id="82" name="AutoShape 82"/>
          <p:cNvSpPr/>
          <p:nvPr/>
        </p:nvSpPr>
        <p:spPr>
          <a:xfrm>
            <a:off x="17153528" y="6087528"/>
            <a:ext cx="0" cy="1365828"/>
          </a:xfrm>
          <a:prstGeom prst="line">
            <a:avLst/>
          </a:prstGeom>
          <a:ln w="38100" cap="flat">
            <a:solidFill>
              <a:srgbClr val="000000"/>
            </a:solidFill>
            <a:prstDash val="solid"/>
            <a:headEnd type="none" w="sm" len="sm"/>
            <a:tailEnd type="none" w="sm" len="sm"/>
          </a:ln>
        </p:spPr>
        <p:txBody>
          <a:bodyPr/>
          <a:lstStyle/>
          <a:p>
            <a:endParaRPr lang="en-IN"/>
          </a:p>
        </p:txBody>
      </p:sp>
      <p:sp>
        <p:nvSpPr>
          <p:cNvPr id="83" name="AutoShape 83"/>
          <p:cNvSpPr/>
          <p:nvPr/>
        </p:nvSpPr>
        <p:spPr>
          <a:xfrm>
            <a:off x="17508796" y="6087528"/>
            <a:ext cx="0" cy="1712425"/>
          </a:xfrm>
          <a:prstGeom prst="line">
            <a:avLst/>
          </a:prstGeom>
          <a:ln w="38100" cap="flat">
            <a:solidFill>
              <a:srgbClr val="000000"/>
            </a:solidFill>
            <a:prstDash val="solid"/>
            <a:headEnd type="none" w="sm" len="sm"/>
            <a:tailEnd type="none" w="sm" len="sm"/>
          </a:ln>
        </p:spPr>
        <p:txBody>
          <a:bodyPr/>
          <a:lstStyle/>
          <a:p>
            <a:endParaRPr lang="en-IN"/>
          </a:p>
        </p:txBody>
      </p:sp>
      <p:sp>
        <p:nvSpPr>
          <p:cNvPr id="84" name="AutoShape 84"/>
          <p:cNvSpPr/>
          <p:nvPr/>
        </p:nvSpPr>
        <p:spPr>
          <a:xfrm flipH="1">
            <a:off x="9956435" y="6770413"/>
            <a:ext cx="6495085" cy="0"/>
          </a:xfrm>
          <a:prstGeom prst="line">
            <a:avLst/>
          </a:prstGeom>
          <a:ln w="38100" cap="flat">
            <a:solidFill>
              <a:srgbClr val="000000"/>
            </a:solidFill>
            <a:prstDash val="solid"/>
            <a:headEnd type="none" w="sm" len="sm"/>
            <a:tailEnd type="none" w="sm" len="sm"/>
          </a:ln>
        </p:spPr>
        <p:txBody>
          <a:bodyPr/>
          <a:lstStyle/>
          <a:p>
            <a:endParaRPr lang="en-IN"/>
          </a:p>
        </p:txBody>
      </p:sp>
      <p:sp>
        <p:nvSpPr>
          <p:cNvPr id="85" name="AutoShape 85"/>
          <p:cNvSpPr/>
          <p:nvPr/>
        </p:nvSpPr>
        <p:spPr>
          <a:xfrm flipH="1">
            <a:off x="7204081" y="7133550"/>
            <a:ext cx="9574071" cy="19050"/>
          </a:xfrm>
          <a:prstGeom prst="line">
            <a:avLst/>
          </a:prstGeom>
          <a:ln w="38100" cap="flat">
            <a:solidFill>
              <a:srgbClr val="000000"/>
            </a:solidFill>
            <a:prstDash val="solid"/>
            <a:headEnd type="none" w="sm" len="sm"/>
            <a:tailEnd type="none" w="sm" len="sm"/>
          </a:ln>
        </p:spPr>
        <p:txBody>
          <a:bodyPr/>
          <a:lstStyle/>
          <a:p>
            <a:endParaRPr lang="en-IN"/>
          </a:p>
        </p:txBody>
      </p:sp>
      <p:sp>
        <p:nvSpPr>
          <p:cNvPr id="86" name="AutoShape 86"/>
          <p:cNvSpPr/>
          <p:nvPr/>
        </p:nvSpPr>
        <p:spPr>
          <a:xfrm flipH="1" flipV="1">
            <a:off x="4511055" y="7453356"/>
            <a:ext cx="12642473" cy="0"/>
          </a:xfrm>
          <a:prstGeom prst="line">
            <a:avLst/>
          </a:prstGeom>
          <a:ln w="38100" cap="flat">
            <a:solidFill>
              <a:srgbClr val="000000"/>
            </a:solidFill>
            <a:prstDash val="solid"/>
            <a:headEnd type="none" w="sm" len="sm"/>
            <a:tailEnd type="none" w="sm" len="sm"/>
          </a:ln>
        </p:spPr>
        <p:txBody>
          <a:bodyPr/>
          <a:lstStyle/>
          <a:p>
            <a:endParaRPr lang="en-IN"/>
          </a:p>
        </p:txBody>
      </p:sp>
      <p:sp>
        <p:nvSpPr>
          <p:cNvPr id="87" name="AutoShape 87"/>
          <p:cNvSpPr/>
          <p:nvPr/>
        </p:nvSpPr>
        <p:spPr>
          <a:xfrm flipH="1">
            <a:off x="1152366" y="7815306"/>
            <a:ext cx="16356429" cy="0"/>
          </a:xfrm>
          <a:prstGeom prst="line">
            <a:avLst/>
          </a:prstGeom>
          <a:ln w="38100" cap="flat">
            <a:solidFill>
              <a:srgbClr val="000000"/>
            </a:solidFill>
            <a:prstDash val="solid"/>
            <a:headEnd type="none" w="sm" len="sm"/>
            <a:tailEnd type="none" w="sm" len="sm"/>
          </a:ln>
        </p:spPr>
        <p:txBody>
          <a:bodyPr/>
          <a:lstStyle/>
          <a:p>
            <a:endParaRPr lang="en-IN"/>
          </a:p>
        </p:txBody>
      </p:sp>
      <p:sp>
        <p:nvSpPr>
          <p:cNvPr id="88" name="AutoShape 88"/>
          <p:cNvSpPr/>
          <p:nvPr/>
        </p:nvSpPr>
        <p:spPr>
          <a:xfrm>
            <a:off x="9956435" y="6021228"/>
            <a:ext cx="0" cy="749185"/>
          </a:xfrm>
          <a:prstGeom prst="line">
            <a:avLst/>
          </a:prstGeom>
          <a:ln w="38100" cap="flat">
            <a:solidFill>
              <a:srgbClr val="000000"/>
            </a:solidFill>
            <a:prstDash val="solid"/>
            <a:headEnd type="none" w="sm" len="sm"/>
            <a:tailEnd type="none" w="sm" len="sm"/>
          </a:ln>
        </p:spPr>
        <p:txBody>
          <a:bodyPr/>
          <a:lstStyle/>
          <a:p>
            <a:endParaRPr lang="en-IN"/>
          </a:p>
        </p:txBody>
      </p:sp>
      <p:sp>
        <p:nvSpPr>
          <p:cNvPr id="89" name="AutoShape 89"/>
          <p:cNvSpPr/>
          <p:nvPr/>
        </p:nvSpPr>
        <p:spPr>
          <a:xfrm flipH="1">
            <a:off x="7226847" y="6087528"/>
            <a:ext cx="0" cy="1065072"/>
          </a:xfrm>
          <a:prstGeom prst="line">
            <a:avLst/>
          </a:prstGeom>
          <a:ln w="38100" cap="flat">
            <a:solidFill>
              <a:srgbClr val="000000"/>
            </a:solidFill>
            <a:prstDash val="solid"/>
            <a:headEnd type="none" w="sm" len="sm"/>
            <a:tailEnd type="none" w="sm" len="sm"/>
          </a:ln>
        </p:spPr>
        <p:txBody>
          <a:bodyPr/>
          <a:lstStyle/>
          <a:p>
            <a:endParaRPr lang="en-IN"/>
          </a:p>
        </p:txBody>
      </p:sp>
      <p:sp>
        <p:nvSpPr>
          <p:cNvPr id="90" name="AutoShape 90"/>
          <p:cNvSpPr/>
          <p:nvPr/>
        </p:nvSpPr>
        <p:spPr>
          <a:xfrm>
            <a:off x="4492005" y="5751439"/>
            <a:ext cx="0" cy="1712425"/>
          </a:xfrm>
          <a:prstGeom prst="line">
            <a:avLst/>
          </a:prstGeom>
          <a:ln w="38100" cap="flat">
            <a:solidFill>
              <a:srgbClr val="000000"/>
            </a:solidFill>
            <a:prstDash val="solid"/>
            <a:headEnd type="none" w="sm" len="sm"/>
            <a:tailEnd type="none" w="sm" len="sm"/>
          </a:ln>
        </p:spPr>
        <p:txBody>
          <a:bodyPr/>
          <a:lstStyle/>
          <a:p>
            <a:endParaRPr lang="en-IN"/>
          </a:p>
        </p:txBody>
      </p:sp>
      <p:sp>
        <p:nvSpPr>
          <p:cNvPr id="91" name="AutoShape 91"/>
          <p:cNvSpPr/>
          <p:nvPr/>
        </p:nvSpPr>
        <p:spPr>
          <a:xfrm>
            <a:off x="1171416" y="5685164"/>
            <a:ext cx="0" cy="2130142"/>
          </a:xfrm>
          <a:prstGeom prst="line">
            <a:avLst/>
          </a:prstGeom>
          <a:ln w="38100" cap="flat">
            <a:solidFill>
              <a:srgbClr val="000000"/>
            </a:solidFill>
            <a:prstDash val="solid"/>
            <a:headEnd type="none" w="sm" len="sm"/>
            <a:tailEnd type="none" w="sm" len="sm"/>
          </a:ln>
        </p:spPr>
        <p:txBody>
          <a:bodyPr/>
          <a:lstStyle/>
          <a:p>
            <a:endParaRPr lang="en-IN"/>
          </a:p>
        </p:txBody>
      </p:sp>
      <p:sp>
        <p:nvSpPr>
          <p:cNvPr id="92" name="AutoShape 92"/>
          <p:cNvSpPr/>
          <p:nvPr/>
        </p:nvSpPr>
        <p:spPr>
          <a:xfrm>
            <a:off x="1152366" y="5704214"/>
            <a:ext cx="714074"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93" name="AutoShape 93"/>
          <p:cNvSpPr/>
          <p:nvPr/>
        </p:nvSpPr>
        <p:spPr>
          <a:xfrm>
            <a:off x="4471050" y="5732389"/>
            <a:ext cx="332023"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94" name="AutoShape 94"/>
          <p:cNvSpPr/>
          <p:nvPr/>
        </p:nvSpPr>
        <p:spPr>
          <a:xfrm>
            <a:off x="9939274" y="6002178"/>
            <a:ext cx="360609"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95" name="AutoShape 95"/>
          <p:cNvSpPr/>
          <p:nvPr/>
        </p:nvSpPr>
        <p:spPr>
          <a:xfrm>
            <a:off x="9365471" y="3959864"/>
            <a:ext cx="1145480" cy="19050"/>
          </a:xfrm>
          <a:prstGeom prst="line">
            <a:avLst/>
          </a:prstGeom>
          <a:ln w="38100" cap="flat">
            <a:solidFill>
              <a:srgbClr val="000000"/>
            </a:solidFill>
            <a:prstDash val="solid"/>
            <a:headEnd type="none" w="sm" len="sm"/>
            <a:tailEnd type="arrow" w="med" len="sm"/>
          </a:ln>
        </p:spPr>
        <p:txBody>
          <a:bodyPr/>
          <a:lstStyle/>
          <a:p>
            <a:endParaRPr lang="en-IN"/>
          </a:p>
        </p:txBody>
      </p:sp>
      <p:sp>
        <p:nvSpPr>
          <p:cNvPr id="96" name="AutoShape 96"/>
          <p:cNvSpPr/>
          <p:nvPr/>
        </p:nvSpPr>
        <p:spPr>
          <a:xfrm flipV="1">
            <a:off x="9365471" y="5751439"/>
            <a:ext cx="1145480" cy="19050"/>
          </a:xfrm>
          <a:prstGeom prst="line">
            <a:avLst/>
          </a:prstGeom>
          <a:ln w="38100" cap="flat">
            <a:solidFill>
              <a:srgbClr val="000000"/>
            </a:solidFill>
            <a:prstDash val="solid"/>
            <a:headEnd type="none" w="sm" len="sm"/>
            <a:tailEnd type="arrow" w="med" len="sm"/>
          </a:ln>
        </p:spPr>
        <p:txBody>
          <a:bodyPr/>
          <a:lstStyle/>
          <a:p>
            <a:endParaRPr lang="en-IN"/>
          </a:p>
        </p:txBody>
      </p:sp>
      <p:sp>
        <p:nvSpPr>
          <p:cNvPr id="97" name="AutoShape 97"/>
          <p:cNvSpPr/>
          <p:nvPr/>
        </p:nvSpPr>
        <p:spPr>
          <a:xfrm flipV="1">
            <a:off x="6822371" y="5770489"/>
            <a:ext cx="1001107" cy="317039"/>
          </a:xfrm>
          <a:prstGeom prst="line">
            <a:avLst/>
          </a:prstGeom>
          <a:ln w="38100" cap="flat">
            <a:solidFill>
              <a:srgbClr val="000000"/>
            </a:solidFill>
            <a:prstDash val="solid"/>
            <a:headEnd type="none" w="sm" len="sm"/>
            <a:tailEnd type="arrow" w="med" len="sm"/>
          </a:ln>
        </p:spPr>
        <p:txBody>
          <a:bodyPr/>
          <a:lstStyle/>
          <a:p>
            <a:endParaRPr lang="en-IN"/>
          </a:p>
        </p:txBody>
      </p:sp>
      <p:sp>
        <p:nvSpPr>
          <p:cNvPr id="98" name="AutoShape 98"/>
          <p:cNvSpPr/>
          <p:nvPr/>
        </p:nvSpPr>
        <p:spPr>
          <a:xfrm>
            <a:off x="12284335" y="3959864"/>
            <a:ext cx="982235"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99" name="AutoShape 99"/>
          <p:cNvSpPr/>
          <p:nvPr/>
        </p:nvSpPr>
        <p:spPr>
          <a:xfrm>
            <a:off x="12284335" y="4842262"/>
            <a:ext cx="982235"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100" name="AutoShape 100"/>
          <p:cNvSpPr/>
          <p:nvPr/>
        </p:nvSpPr>
        <p:spPr>
          <a:xfrm>
            <a:off x="12284335" y="5789539"/>
            <a:ext cx="1018743"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101" name="AutoShape 101"/>
          <p:cNvSpPr/>
          <p:nvPr/>
        </p:nvSpPr>
        <p:spPr>
          <a:xfrm>
            <a:off x="15156072" y="3959864"/>
            <a:ext cx="714375"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102" name="AutoShape 102"/>
          <p:cNvSpPr/>
          <p:nvPr/>
        </p:nvSpPr>
        <p:spPr>
          <a:xfrm>
            <a:off x="15156072" y="4358231"/>
            <a:ext cx="714375"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103" name="AutoShape 103"/>
          <p:cNvSpPr/>
          <p:nvPr/>
        </p:nvSpPr>
        <p:spPr>
          <a:xfrm>
            <a:off x="15156072" y="4796381"/>
            <a:ext cx="714375"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104" name="AutoShape 104"/>
          <p:cNvSpPr/>
          <p:nvPr/>
        </p:nvSpPr>
        <p:spPr>
          <a:xfrm>
            <a:off x="15156072" y="5235040"/>
            <a:ext cx="714375" cy="0"/>
          </a:xfrm>
          <a:prstGeom prst="line">
            <a:avLst/>
          </a:prstGeom>
          <a:ln w="38100" cap="flat">
            <a:solidFill>
              <a:srgbClr val="000000"/>
            </a:solidFill>
            <a:prstDash val="solid"/>
            <a:headEnd type="none" w="sm" len="sm"/>
            <a:tailEnd type="arrow" w="med" len="sm"/>
          </a:ln>
        </p:spPr>
        <p:txBody>
          <a:bodyPr/>
          <a:lstStyle/>
          <a:p>
            <a:endParaRPr lang="en-IN"/>
          </a:p>
        </p:txBody>
      </p:sp>
      <p:grpSp>
        <p:nvGrpSpPr>
          <p:cNvPr id="105" name="Group 105"/>
          <p:cNvGrpSpPr/>
          <p:nvPr/>
        </p:nvGrpSpPr>
        <p:grpSpPr>
          <a:xfrm>
            <a:off x="15302827" y="3585362"/>
            <a:ext cx="420865" cy="327683"/>
            <a:chOff x="0" y="0"/>
            <a:chExt cx="561153" cy="436911"/>
          </a:xfrm>
        </p:grpSpPr>
        <p:sp>
          <p:nvSpPr>
            <p:cNvPr id="106" name="Freeform 106"/>
            <p:cNvSpPr/>
            <p:nvPr/>
          </p:nvSpPr>
          <p:spPr>
            <a:xfrm>
              <a:off x="0" y="0"/>
              <a:ext cx="459950" cy="295518"/>
            </a:xfrm>
            <a:custGeom>
              <a:avLst/>
              <a:gdLst/>
              <a:ahLst/>
              <a:cxnLst/>
              <a:rect l="l" t="t" r="r" b="b"/>
              <a:pathLst>
                <a:path w="459950" h="295518">
                  <a:moveTo>
                    <a:pt x="0" y="0"/>
                  </a:moveTo>
                  <a:lnTo>
                    <a:pt x="459950" y="0"/>
                  </a:lnTo>
                  <a:lnTo>
                    <a:pt x="459950" y="295518"/>
                  </a:lnTo>
                  <a:lnTo>
                    <a:pt x="0" y="295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07" name="TextBox 107"/>
            <p:cNvSpPr txBox="1"/>
            <p:nvPr/>
          </p:nvSpPr>
          <p:spPr>
            <a:xfrm>
              <a:off x="459950" y="125550"/>
              <a:ext cx="101203" cy="311362"/>
            </a:xfrm>
            <a:prstGeom prst="rect">
              <a:avLst/>
            </a:prstGeom>
          </p:spPr>
          <p:txBody>
            <a:bodyPr lIns="0" tIns="0" rIns="0" bIns="0" rtlCol="0" anchor="t">
              <a:spAutoFit/>
            </a:bodyPr>
            <a:lstStyle/>
            <a:p>
              <a:pPr algn="ctr">
                <a:lnSpc>
                  <a:spcPts val="1960"/>
                </a:lnSpc>
                <a:spcBef>
                  <a:spcPct val="0"/>
                </a:spcBef>
              </a:pPr>
              <a:r>
                <a:rPr lang="en-US" sz="1400" b="1">
                  <a:solidFill>
                    <a:srgbClr val="FF3131"/>
                  </a:solidFill>
                  <a:latin typeface="Garet Bold"/>
                  <a:ea typeface="Garet Bold"/>
                  <a:cs typeface="Garet Bold"/>
                  <a:sym typeface="Garet Bold"/>
                </a:rPr>
                <a:t>1</a:t>
              </a:r>
            </a:p>
          </p:txBody>
        </p:sp>
      </p:grpSp>
      <p:grpSp>
        <p:nvGrpSpPr>
          <p:cNvPr id="108" name="Group 108"/>
          <p:cNvGrpSpPr/>
          <p:nvPr/>
        </p:nvGrpSpPr>
        <p:grpSpPr>
          <a:xfrm>
            <a:off x="15302827" y="4049598"/>
            <a:ext cx="420865" cy="327683"/>
            <a:chOff x="0" y="0"/>
            <a:chExt cx="561153" cy="436911"/>
          </a:xfrm>
        </p:grpSpPr>
        <p:sp>
          <p:nvSpPr>
            <p:cNvPr id="109" name="Freeform 109"/>
            <p:cNvSpPr/>
            <p:nvPr/>
          </p:nvSpPr>
          <p:spPr>
            <a:xfrm>
              <a:off x="0" y="0"/>
              <a:ext cx="459950" cy="295518"/>
            </a:xfrm>
            <a:custGeom>
              <a:avLst/>
              <a:gdLst/>
              <a:ahLst/>
              <a:cxnLst/>
              <a:rect l="l" t="t" r="r" b="b"/>
              <a:pathLst>
                <a:path w="459950" h="295518">
                  <a:moveTo>
                    <a:pt x="0" y="0"/>
                  </a:moveTo>
                  <a:lnTo>
                    <a:pt x="459950" y="0"/>
                  </a:lnTo>
                  <a:lnTo>
                    <a:pt x="459950" y="295518"/>
                  </a:lnTo>
                  <a:lnTo>
                    <a:pt x="0" y="295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0" name="TextBox 110"/>
            <p:cNvSpPr txBox="1"/>
            <p:nvPr/>
          </p:nvSpPr>
          <p:spPr>
            <a:xfrm>
              <a:off x="459950" y="125550"/>
              <a:ext cx="101203" cy="311362"/>
            </a:xfrm>
            <a:prstGeom prst="rect">
              <a:avLst/>
            </a:prstGeom>
          </p:spPr>
          <p:txBody>
            <a:bodyPr lIns="0" tIns="0" rIns="0" bIns="0" rtlCol="0" anchor="t">
              <a:spAutoFit/>
            </a:bodyPr>
            <a:lstStyle/>
            <a:p>
              <a:pPr algn="ctr">
                <a:lnSpc>
                  <a:spcPts val="1960"/>
                </a:lnSpc>
                <a:spcBef>
                  <a:spcPct val="0"/>
                </a:spcBef>
              </a:pPr>
              <a:r>
                <a:rPr lang="en-US" sz="1400" b="1">
                  <a:solidFill>
                    <a:srgbClr val="FF3131"/>
                  </a:solidFill>
                  <a:latin typeface="Garet Bold"/>
                  <a:ea typeface="Garet Bold"/>
                  <a:cs typeface="Garet Bold"/>
                  <a:sym typeface="Garet Bold"/>
                </a:rPr>
                <a:t>2</a:t>
              </a:r>
            </a:p>
          </p:txBody>
        </p:sp>
      </p:grpSp>
      <p:grpSp>
        <p:nvGrpSpPr>
          <p:cNvPr id="111" name="Group 111"/>
          <p:cNvGrpSpPr/>
          <p:nvPr/>
        </p:nvGrpSpPr>
        <p:grpSpPr>
          <a:xfrm>
            <a:off x="15352376" y="4468698"/>
            <a:ext cx="420865" cy="327683"/>
            <a:chOff x="0" y="0"/>
            <a:chExt cx="561153" cy="436911"/>
          </a:xfrm>
        </p:grpSpPr>
        <p:sp>
          <p:nvSpPr>
            <p:cNvPr id="112" name="Freeform 112"/>
            <p:cNvSpPr/>
            <p:nvPr/>
          </p:nvSpPr>
          <p:spPr>
            <a:xfrm>
              <a:off x="0" y="0"/>
              <a:ext cx="459950" cy="295518"/>
            </a:xfrm>
            <a:custGeom>
              <a:avLst/>
              <a:gdLst/>
              <a:ahLst/>
              <a:cxnLst/>
              <a:rect l="l" t="t" r="r" b="b"/>
              <a:pathLst>
                <a:path w="459950" h="295518">
                  <a:moveTo>
                    <a:pt x="0" y="0"/>
                  </a:moveTo>
                  <a:lnTo>
                    <a:pt x="459950" y="0"/>
                  </a:lnTo>
                  <a:lnTo>
                    <a:pt x="459950" y="295518"/>
                  </a:lnTo>
                  <a:lnTo>
                    <a:pt x="0" y="295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3" name="TextBox 113"/>
            <p:cNvSpPr txBox="1"/>
            <p:nvPr/>
          </p:nvSpPr>
          <p:spPr>
            <a:xfrm>
              <a:off x="459950" y="125550"/>
              <a:ext cx="101203" cy="311362"/>
            </a:xfrm>
            <a:prstGeom prst="rect">
              <a:avLst/>
            </a:prstGeom>
          </p:spPr>
          <p:txBody>
            <a:bodyPr lIns="0" tIns="0" rIns="0" bIns="0" rtlCol="0" anchor="t">
              <a:spAutoFit/>
            </a:bodyPr>
            <a:lstStyle/>
            <a:p>
              <a:pPr algn="ctr">
                <a:lnSpc>
                  <a:spcPts val="1960"/>
                </a:lnSpc>
                <a:spcBef>
                  <a:spcPct val="0"/>
                </a:spcBef>
              </a:pPr>
              <a:r>
                <a:rPr lang="en-US" sz="1400" b="1">
                  <a:solidFill>
                    <a:srgbClr val="FF3131"/>
                  </a:solidFill>
                  <a:latin typeface="Garet Bold"/>
                  <a:ea typeface="Garet Bold"/>
                  <a:cs typeface="Garet Bold"/>
                  <a:sym typeface="Garet Bold"/>
                </a:rPr>
                <a:t>3</a:t>
              </a:r>
            </a:p>
          </p:txBody>
        </p:sp>
      </p:grpSp>
      <p:sp>
        <p:nvSpPr>
          <p:cNvPr id="114" name="Freeform 114"/>
          <p:cNvSpPr/>
          <p:nvPr/>
        </p:nvSpPr>
        <p:spPr>
          <a:xfrm>
            <a:off x="15321707" y="4910840"/>
            <a:ext cx="383104" cy="296427"/>
          </a:xfrm>
          <a:custGeom>
            <a:avLst/>
            <a:gdLst/>
            <a:ahLst/>
            <a:cxnLst/>
            <a:rect l="l" t="t" r="r" b="b"/>
            <a:pathLst>
              <a:path w="383104" h="296427">
                <a:moveTo>
                  <a:pt x="0" y="0"/>
                </a:moveTo>
                <a:lnTo>
                  <a:pt x="383104" y="0"/>
                </a:lnTo>
                <a:lnTo>
                  <a:pt x="383104" y="296427"/>
                </a:lnTo>
                <a:lnTo>
                  <a:pt x="0" y="2964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15" name="TextBox 115"/>
          <p:cNvSpPr txBox="1"/>
          <p:nvPr/>
        </p:nvSpPr>
        <p:spPr>
          <a:xfrm>
            <a:off x="4511055" y="141605"/>
            <a:ext cx="9265890"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Control System Architecture</a:t>
            </a:r>
          </a:p>
        </p:txBody>
      </p:sp>
      <p:sp>
        <p:nvSpPr>
          <p:cNvPr id="116" name="TextBox 116"/>
          <p:cNvSpPr txBox="1"/>
          <p:nvPr/>
        </p:nvSpPr>
        <p:spPr>
          <a:xfrm>
            <a:off x="1401025" y="1644291"/>
            <a:ext cx="196304" cy="422275"/>
          </a:xfrm>
          <a:prstGeom prst="rect">
            <a:avLst/>
          </a:prstGeom>
        </p:spPr>
        <p:txBody>
          <a:bodyPr lIns="0" tIns="0" rIns="0" bIns="0" rtlCol="0" anchor="t">
            <a:spAutoFit/>
          </a:bodyPr>
          <a:lstStyle/>
          <a:p>
            <a:pPr algn="ctr">
              <a:lnSpc>
                <a:spcPts val="3499"/>
              </a:lnSpc>
              <a:spcBef>
                <a:spcPct val="0"/>
              </a:spcBef>
            </a:pPr>
            <a:r>
              <a:rPr lang="en-US" sz="2499" b="1">
                <a:solidFill>
                  <a:srgbClr val="FF3131"/>
                </a:solidFill>
                <a:latin typeface="Garet Bold"/>
                <a:ea typeface="Garet Bold"/>
                <a:cs typeface="Garet Bold"/>
                <a:sym typeface="Garet Bold"/>
              </a:rPr>
              <a:t>Z</a:t>
            </a:r>
          </a:p>
        </p:txBody>
      </p:sp>
      <p:sp>
        <p:nvSpPr>
          <p:cNvPr id="117" name="TextBox 117"/>
          <p:cNvSpPr txBox="1"/>
          <p:nvPr/>
        </p:nvSpPr>
        <p:spPr>
          <a:xfrm>
            <a:off x="4315827" y="4030548"/>
            <a:ext cx="362992" cy="230862"/>
          </a:xfrm>
          <a:prstGeom prst="rect">
            <a:avLst/>
          </a:prstGeom>
        </p:spPr>
        <p:txBody>
          <a:bodyPr lIns="0" tIns="0" rIns="0" bIns="0" rtlCol="0" anchor="t">
            <a:spAutoFit/>
          </a:bodyPr>
          <a:lstStyle/>
          <a:p>
            <a:pPr algn="ctr">
              <a:lnSpc>
                <a:spcPts val="1975"/>
              </a:lnSpc>
              <a:spcBef>
                <a:spcPct val="0"/>
              </a:spcBef>
            </a:pPr>
            <a:r>
              <a:rPr lang="en-US" sz="1410" b="1">
                <a:solidFill>
                  <a:srgbClr val="FF3131"/>
                </a:solidFill>
                <a:latin typeface="Garet Bold"/>
                <a:ea typeface="Garet Bold"/>
                <a:cs typeface="Garet Bold"/>
                <a:sym typeface="Garet Bold"/>
              </a:rPr>
              <a:t>Vxd</a:t>
            </a:r>
          </a:p>
        </p:txBody>
      </p:sp>
      <p:sp>
        <p:nvSpPr>
          <p:cNvPr id="118" name="TextBox 118"/>
          <p:cNvSpPr txBox="1"/>
          <p:nvPr/>
        </p:nvSpPr>
        <p:spPr>
          <a:xfrm>
            <a:off x="13973249" y="6279745"/>
            <a:ext cx="1108918" cy="422275"/>
          </a:xfrm>
          <a:prstGeom prst="rect">
            <a:avLst/>
          </a:prstGeom>
        </p:spPr>
        <p:txBody>
          <a:bodyPr lIns="0" tIns="0" rIns="0" bIns="0" rtlCol="0" anchor="t">
            <a:spAutoFit/>
          </a:bodyPr>
          <a:lstStyle/>
          <a:p>
            <a:pPr algn="ctr">
              <a:lnSpc>
                <a:spcPts val="3499"/>
              </a:lnSpc>
              <a:spcBef>
                <a:spcPct val="0"/>
              </a:spcBef>
            </a:pPr>
            <a:r>
              <a:rPr lang="en-US" sz="2499" b="1">
                <a:solidFill>
                  <a:srgbClr val="FF3131"/>
                </a:solidFill>
                <a:latin typeface="Garet Bold"/>
                <a:ea typeface="Garet Bold"/>
                <a:cs typeface="Garet Bold"/>
                <a:sym typeface="Garet Bold"/>
              </a:rPr>
              <a:t>[p q r]`</a:t>
            </a:r>
          </a:p>
        </p:txBody>
      </p:sp>
      <p:grpSp>
        <p:nvGrpSpPr>
          <p:cNvPr id="119" name="Group 119"/>
          <p:cNvGrpSpPr/>
          <p:nvPr/>
        </p:nvGrpSpPr>
        <p:grpSpPr>
          <a:xfrm>
            <a:off x="6287205" y="6021228"/>
            <a:ext cx="490852" cy="526146"/>
            <a:chOff x="0" y="0"/>
            <a:chExt cx="654469" cy="701528"/>
          </a:xfrm>
        </p:grpSpPr>
        <p:sp>
          <p:nvSpPr>
            <p:cNvPr id="120" name="Freeform 120"/>
            <p:cNvSpPr/>
            <p:nvPr/>
          </p:nvSpPr>
          <p:spPr>
            <a:xfrm>
              <a:off x="0" y="0"/>
              <a:ext cx="565371" cy="573980"/>
            </a:xfrm>
            <a:custGeom>
              <a:avLst/>
              <a:gdLst/>
              <a:ahLst/>
              <a:cxnLst/>
              <a:rect l="l" t="t" r="r" b="b"/>
              <a:pathLst>
                <a:path w="565371" h="573980">
                  <a:moveTo>
                    <a:pt x="0" y="0"/>
                  </a:moveTo>
                  <a:lnTo>
                    <a:pt x="565371" y="0"/>
                  </a:lnTo>
                  <a:lnTo>
                    <a:pt x="565371" y="573980"/>
                  </a:lnTo>
                  <a:lnTo>
                    <a:pt x="0" y="573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21" name="TextBox 121"/>
            <p:cNvSpPr txBox="1"/>
            <p:nvPr/>
          </p:nvSpPr>
          <p:spPr>
            <a:xfrm>
              <a:off x="476272" y="368153"/>
              <a:ext cx="178197" cy="333375"/>
            </a:xfrm>
            <a:prstGeom prst="rect">
              <a:avLst/>
            </a:prstGeom>
          </p:spPr>
          <p:txBody>
            <a:bodyPr lIns="0" tIns="0" rIns="0" bIns="0" rtlCol="0" anchor="t">
              <a:spAutoFit/>
            </a:bodyPr>
            <a:lstStyle/>
            <a:p>
              <a:pPr algn="ctr">
                <a:lnSpc>
                  <a:spcPts val="2100"/>
                </a:lnSpc>
                <a:spcBef>
                  <a:spcPct val="0"/>
                </a:spcBef>
              </a:pPr>
              <a:r>
                <a:rPr lang="en-US" sz="1500" b="1">
                  <a:solidFill>
                    <a:srgbClr val="FF3131"/>
                  </a:solidFill>
                  <a:latin typeface="Garet Bold"/>
                  <a:ea typeface="Garet Bold"/>
                  <a:cs typeface="Garet Bold"/>
                  <a:sym typeface="Garet Bold"/>
                </a:rPr>
                <a:t>d</a:t>
              </a:r>
            </a:p>
          </p:txBody>
        </p:sp>
      </p:grpSp>
      <p:grpSp>
        <p:nvGrpSpPr>
          <p:cNvPr id="122" name="Group 122"/>
          <p:cNvGrpSpPr/>
          <p:nvPr/>
        </p:nvGrpSpPr>
        <p:grpSpPr>
          <a:xfrm>
            <a:off x="7752822" y="6702020"/>
            <a:ext cx="1534774" cy="374650"/>
            <a:chOff x="0" y="0"/>
            <a:chExt cx="2046365" cy="499533"/>
          </a:xfrm>
        </p:grpSpPr>
        <p:sp>
          <p:nvSpPr>
            <p:cNvPr id="123" name="TextBox 123"/>
            <p:cNvSpPr txBox="1"/>
            <p:nvPr/>
          </p:nvSpPr>
          <p:spPr>
            <a:xfrm>
              <a:off x="0" y="-47625"/>
              <a:ext cx="2046365" cy="547158"/>
            </a:xfrm>
            <a:prstGeom prst="rect">
              <a:avLst/>
            </a:prstGeom>
          </p:spPr>
          <p:txBody>
            <a:bodyPr lIns="0" tIns="0" rIns="0" bIns="0" rtlCol="0" anchor="t">
              <a:spAutoFit/>
            </a:bodyPr>
            <a:lstStyle/>
            <a:p>
              <a:pPr algn="ctr">
                <a:lnSpc>
                  <a:spcPts val="3499"/>
                </a:lnSpc>
                <a:spcBef>
                  <a:spcPct val="0"/>
                </a:spcBef>
              </a:pPr>
              <a:r>
                <a:rPr lang="en-US" sz="2499" b="1">
                  <a:solidFill>
                    <a:srgbClr val="FF3131"/>
                  </a:solidFill>
                  <a:latin typeface="Garet Bold"/>
                  <a:ea typeface="Garet Bold"/>
                  <a:cs typeface="Garet Bold"/>
                  <a:sym typeface="Garet Bold"/>
                </a:rPr>
                <a:t>[  </a:t>
              </a:r>
              <a:r>
                <a:rPr lang="en-US" sz="2499" b="1">
                  <a:solidFill>
                    <a:srgbClr val="F13030"/>
                  </a:solidFill>
                  <a:latin typeface="Garet Bold"/>
                  <a:ea typeface="Garet Bold"/>
                  <a:cs typeface="Garet Bold"/>
                  <a:sym typeface="Garet Bold"/>
                </a:rPr>
                <a:t>  ,    , </a:t>
              </a:r>
              <a:r>
                <a:rPr lang="en-US" sz="2499" b="1">
                  <a:solidFill>
                    <a:srgbClr val="FF3131"/>
                  </a:solidFill>
                  <a:latin typeface="Garet Bold"/>
                  <a:ea typeface="Garet Bold"/>
                  <a:cs typeface="Garet Bold"/>
                  <a:sym typeface="Garet Bold"/>
                </a:rPr>
                <a:t>   ]`</a:t>
              </a:r>
            </a:p>
          </p:txBody>
        </p:sp>
        <p:sp>
          <p:nvSpPr>
            <p:cNvPr id="124" name="Freeform 124"/>
            <p:cNvSpPr/>
            <p:nvPr/>
          </p:nvSpPr>
          <p:spPr>
            <a:xfrm>
              <a:off x="788129" y="45595"/>
              <a:ext cx="278184" cy="408344"/>
            </a:xfrm>
            <a:custGeom>
              <a:avLst/>
              <a:gdLst/>
              <a:ahLst/>
              <a:cxnLst/>
              <a:rect l="l" t="t" r="r" b="b"/>
              <a:pathLst>
                <a:path w="278184" h="408344">
                  <a:moveTo>
                    <a:pt x="0" y="0"/>
                  </a:moveTo>
                  <a:lnTo>
                    <a:pt x="278184" y="0"/>
                  </a:lnTo>
                  <a:lnTo>
                    <a:pt x="278184" y="408343"/>
                  </a:lnTo>
                  <a:lnTo>
                    <a:pt x="0" y="4083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25" name="Freeform 125"/>
            <p:cNvSpPr/>
            <p:nvPr/>
          </p:nvSpPr>
          <p:spPr>
            <a:xfrm>
              <a:off x="226976" y="84973"/>
              <a:ext cx="341472" cy="341900"/>
            </a:xfrm>
            <a:custGeom>
              <a:avLst/>
              <a:gdLst/>
              <a:ahLst/>
              <a:cxnLst/>
              <a:rect l="l" t="t" r="r" b="b"/>
              <a:pathLst>
                <a:path w="341472" h="341900">
                  <a:moveTo>
                    <a:pt x="0" y="0"/>
                  </a:moveTo>
                  <a:lnTo>
                    <a:pt x="341473" y="0"/>
                  </a:lnTo>
                  <a:lnTo>
                    <a:pt x="341473" y="341899"/>
                  </a:lnTo>
                  <a:lnTo>
                    <a:pt x="0" y="3418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26" name="Freeform 126"/>
            <p:cNvSpPr/>
            <p:nvPr/>
          </p:nvSpPr>
          <p:spPr>
            <a:xfrm>
              <a:off x="1282213" y="92893"/>
              <a:ext cx="309041" cy="313747"/>
            </a:xfrm>
            <a:custGeom>
              <a:avLst/>
              <a:gdLst/>
              <a:ahLst/>
              <a:cxnLst/>
              <a:rect l="l" t="t" r="r" b="b"/>
              <a:pathLst>
                <a:path w="309041" h="313747">
                  <a:moveTo>
                    <a:pt x="0" y="0"/>
                  </a:moveTo>
                  <a:lnTo>
                    <a:pt x="309042" y="0"/>
                  </a:lnTo>
                  <a:lnTo>
                    <a:pt x="309042" y="313747"/>
                  </a:lnTo>
                  <a:lnTo>
                    <a:pt x="0" y="3137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grpSp>
        <p:nvGrpSpPr>
          <p:cNvPr id="127" name="Group 127"/>
          <p:cNvGrpSpPr/>
          <p:nvPr/>
        </p:nvGrpSpPr>
        <p:grpSpPr>
          <a:xfrm>
            <a:off x="4946721" y="6992596"/>
            <a:ext cx="1934857" cy="374650"/>
            <a:chOff x="0" y="0"/>
            <a:chExt cx="2579810" cy="499533"/>
          </a:xfrm>
        </p:grpSpPr>
        <p:sp>
          <p:nvSpPr>
            <p:cNvPr id="128" name="TextBox 128"/>
            <p:cNvSpPr txBox="1"/>
            <p:nvPr/>
          </p:nvSpPr>
          <p:spPr>
            <a:xfrm>
              <a:off x="0" y="-47625"/>
              <a:ext cx="2579810" cy="547158"/>
            </a:xfrm>
            <a:prstGeom prst="rect">
              <a:avLst/>
            </a:prstGeom>
          </p:spPr>
          <p:txBody>
            <a:bodyPr lIns="0" tIns="0" rIns="0" bIns="0" rtlCol="0" anchor="t">
              <a:spAutoFit/>
            </a:bodyPr>
            <a:lstStyle/>
            <a:p>
              <a:pPr algn="ctr">
                <a:lnSpc>
                  <a:spcPts val="3499"/>
                </a:lnSpc>
                <a:spcBef>
                  <a:spcPct val="0"/>
                </a:spcBef>
              </a:pPr>
              <a:r>
                <a:rPr lang="en-US" sz="2499" b="1">
                  <a:solidFill>
                    <a:srgbClr val="FF3131"/>
                  </a:solidFill>
                  <a:latin typeface="Garet Bold"/>
                  <a:ea typeface="Garet Bold"/>
                  <a:cs typeface="Garet Bold"/>
                  <a:sym typeface="Garet Bold"/>
                </a:rPr>
                <a:t>[Vx , Vy ,    ]`</a:t>
              </a:r>
            </a:p>
          </p:txBody>
        </p:sp>
        <p:sp>
          <p:nvSpPr>
            <p:cNvPr id="129" name="Freeform 129"/>
            <p:cNvSpPr/>
            <p:nvPr/>
          </p:nvSpPr>
          <p:spPr>
            <a:xfrm>
              <a:off x="1852723" y="82232"/>
              <a:ext cx="330043" cy="335069"/>
            </a:xfrm>
            <a:custGeom>
              <a:avLst/>
              <a:gdLst/>
              <a:ahLst/>
              <a:cxnLst/>
              <a:rect l="l" t="t" r="r" b="b"/>
              <a:pathLst>
                <a:path w="330043" h="335069">
                  <a:moveTo>
                    <a:pt x="0" y="0"/>
                  </a:moveTo>
                  <a:lnTo>
                    <a:pt x="330043" y="0"/>
                  </a:lnTo>
                  <a:lnTo>
                    <a:pt x="330043" y="335069"/>
                  </a:lnTo>
                  <a:lnTo>
                    <a:pt x="0" y="3350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grpSp>
        <p:nvGrpSpPr>
          <p:cNvPr id="130" name="Group 130"/>
          <p:cNvGrpSpPr/>
          <p:nvPr/>
        </p:nvGrpSpPr>
        <p:grpSpPr>
          <a:xfrm>
            <a:off x="1906269" y="7260029"/>
            <a:ext cx="1821656" cy="407670"/>
            <a:chOff x="0" y="0"/>
            <a:chExt cx="2428875" cy="543560"/>
          </a:xfrm>
        </p:grpSpPr>
        <p:sp>
          <p:nvSpPr>
            <p:cNvPr id="131" name="TextBox 131"/>
            <p:cNvSpPr txBox="1"/>
            <p:nvPr/>
          </p:nvSpPr>
          <p:spPr>
            <a:xfrm>
              <a:off x="0" y="-47625"/>
              <a:ext cx="2428875" cy="591185"/>
            </a:xfrm>
            <a:prstGeom prst="rect">
              <a:avLst/>
            </a:prstGeom>
          </p:spPr>
          <p:txBody>
            <a:bodyPr lIns="0" tIns="0" rIns="0" bIns="0" rtlCol="0" anchor="t">
              <a:spAutoFit/>
            </a:bodyPr>
            <a:lstStyle/>
            <a:p>
              <a:pPr algn="ctr">
                <a:lnSpc>
                  <a:spcPts val="3779"/>
                </a:lnSpc>
                <a:spcBef>
                  <a:spcPct val="0"/>
                </a:spcBef>
              </a:pPr>
              <a:r>
                <a:rPr lang="en-US" sz="2699" b="1">
                  <a:solidFill>
                    <a:srgbClr val="FF3131"/>
                  </a:solidFill>
                  <a:latin typeface="Garet Bold"/>
                  <a:ea typeface="Garet Bold"/>
                  <a:cs typeface="Garet Bold"/>
                  <a:sym typeface="Garet Bold"/>
                </a:rPr>
                <a:t>[x , y ,    ]`</a:t>
              </a:r>
            </a:p>
          </p:txBody>
        </p:sp>
        <p:sp>
          <p:nvSpPr>
            <p:cNvPr id="132" name="Freeform 132"/>
            <p:cNvSpPr/>
            <p:nvPr/>
          </p:nvSpPr>
          <p:spPr>
            <a:xfrm>
              <a:off x="1586911" y="124521"/>
              <a:ext cx="330043" cy="335069"/>
            </a:xfrm>
            <a:custGeom>
              <a:avLst/>
              <a:gdLst/>
              <a:ahLst/>
              <a:cxnLst/>
              <a:rect l="l" t="t" r="r" b="b"/>
              <a:pathLst>
                <a:path w="330043" h="335069">
                  <a:moveTo>
                    <a:pt x="0" y="0"/>
                  </a:moveTo>
                  <a:lnTo>
                    <a:pt x="330043" y="0"/>
                  </a:lnTo>
                  <a:lnTo>
                    <a:pt x="330043" y="335068"/>
                  </a:lnTo>
                  <a:lnTo>
                    <a:pt x="0" y="3350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sp>
        <p:nvSpPr>
          <p:cNvPr id="133" name="TextBox 133"/>
          <p:cNvSpPr txBox="1"/>
          <p:nvPr/>
        </p:nvSpPr>
        <p:spPr>
          <a:xfrm>
            <a:off x="4304888" y="5035565"/>
            <a:ext cx="384870" cy="257174"/>
          </a:xfrm>
          <a:prstGeom prst="rect">
            <a:avLst/>
          </a:prstGeom>
        </p:spPr>
        <p:txBody>
          <a:bodyPr lIns="0" tIns="0" rIns="0" bIns="0" rtlCol="0" anchor="t">
            <a:spAutoFit/>
          </a:bodyPr>
          <a:lstStyle/>
          <a:p>
            <a:pPr algn="ctr">
              <a:lnSpc>
                <a:spcPts val="2100"/>
              </a:lnSpc>
              <a:spcBef>
                <a:spcPct val="0"/>
              </a:spcBef>
            </a:pPr>
            <a:r>
              <a:rPr lang="en-US" sz="1500" b="1">
                <a:solidFill>
                  <a:srgbClr val="FF3131"/>
                </a:solidFill>
                <a:latin typeface="Garet Bold"/>
                <a:ea typeface="Garet Bold"/>
                <a:cs typeface="Garet Bold"/>
                <a:sym typeface="Garet Bold"/>
              </a:rPr>
              <a:t>Vyd</a:t>
            </a:r>
          </a:p>
        </p:txBody>
      </p:sp>
      <p:grpSp>
        <p:nvGrpSpPr>
          <p:cNvPr id="134" name="Group 134"/>
          <p:cNvGrpSpPr/>
          <p:nvPr/>
        </p:nvGrpSpPr>
        <p:grpSpPr>
          <a:xfrm>
            <a:off x="7074687" y="3532951"/>
            <a:ext cx="421420" cy="510723"/>
            <a:chOff x="0" y="0"/>
            <a:chExt cx="561893" cy="680964"/>
          </a:xfrm>
        </p:grpSpPr>
        <p:sp>
          <p:nvSpPr>
            <p:cNvPr id="135" name="Freeform 135"/>
            <p:cNvSpPr/>
            <p:nvPr/>
          </p:nvSpPr>
          <p:spPr>
            <a:xfrm>
              <a:off x="0" y="0"/>
              <a:ext cx="472794" cy="473386"/>
            </a:xfrm>
            <a:custGeom>
              <a:avLst/>
              <a:gdLst/>
              <a:ahLst/>
              <a:cxnLst/>
              <a:rect l="l" t="t" r="r" b="b"/>
              <a:pathLst>
                <a:path w="472794" h="473386">
                  <a:moveTo>
                    <a:pt x="0" y="0"/>
                  </a:moveTo>
                  <a:lnTo>
                    <a:pt x="472794" y="0"/>
                  </a:lnTo>
                  <a:lnTo>
                    <a:pt x="472794" y="473386"/>
                  </a:lnTo>
                  <a:lnTo>
                    <a:pt x="0" y="473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36" name="TextBox 136"/>
            <p:cNvSpPr txBox="1"/>
            <p:nvPr/>
          </p:nvSpPr>
          <p:spPr>
            <a:xfrm>
              <a:off x="383696" y="347589"/>
              <a:ext cx="178197" cy="333375"/>
            </a:xfrm>
            <a:prstGeom prst="rect">
              <a:avLst/>
            </a:prstGeom>
          </p:spPr>
          <p:txBody>
            <a:bodyPr lIns="0" tIns="0" rIns="0" bIns="0" rtlCol="0" anchor="t">
              <a:spAutoFit/>
            </a:bodyPr>
            <a:lstStyle/>
            <a:p>
              <a:pPr algn="ctr">
                <a:lnSpc>
                  <a:spcPts val="2100"/>
                </a:lnSpc>
                <a:spcBef>
                  <a:spcPct val="0"/>
                </a:spcBef>
              </a:pPr>
              <a:r>
                <a:rPr lang="en-US" sz="1500" b="1">
                  <a:solidFill>
                    <a:srgbClr val="FF3131"/>
                  </a:solidFill>
                  <a:latin typeface="Garet Bold"/>
                  <a:ea typeface="Garet Bold"/>
                  <a:cs typeface="Garet Bold"/>
                  <a:sym typeface="Garet Bold"/>
                </a:rPr>
                <a:t>d</a:t>
              </a:r>
            </a:p>
          </p:txBody>
        </p:sp>
      </p:grpSp>
      <p:grpSp>
        <p:nvGrpSpPr>
          <p:cNvPr id="137" name="Group 137"/>
          <p:cNvGrpSpPr/>
          <p:nvPr/>
        </p:nvGrpSpPr>
        <p:grpSpPr>
          <a:xfrm>
            <a:off x="7101702" y="4694371"/>
            <a:ext cx="342286" cy="432937"/>
            <a:chOff x="0" y="0"/>
            <a:chExt cx="456381" cy="577250"/>
          </a:xfrm>
        </p:grpSpPr>
        <p:sp>
          <p:nvSpPr>
            <p:cNvPr id="138" name="TextBox 138"/>
            <p:cNvSpPr txBox="1"/>
            <p:nvPr/>
          </p:nvSpPr>
          <p:spPr>
            <a:xfrm>
              <a:off x="278184" y="243875"/>
              <a:ext cx="178197" cy="333375"/>
            </a:xfrm>
            <a:prstGeom prst="rect">
              <a:avLst/>
            </a:prstGeom>
          </p:spPr>
          <p:txBody>
            <a:bodyPr lIns="0" tIns="0" rIns="0" bIns="0" rtlCol="0" anchor="t">
              <a:spAutoFit/>
            </a:bodyPr>
            <a:lstStyle/>
            <a:p>
              <a:pPr algn="ctr">
                <a:lnSpc>
                  <a:spcPts val="2100"/>
                </a:lnSpc>
                <a:spcBef>
                  <a:spcPct val="0"/>
                </a:spcBef>
              </a:pPr>
              <a:r>
                <a:rPr lang="en-US" sz="1500" b="1">
                  <a:solidFill>
                    <a:srgbClr val="FF3131"/>
                  </a:solidFill>
                  <a:latin typeface="Garet Bold"/>
                  <a:ea typeface="Garet Bold"/>
                  <a:cs typeface="Garet Bold"/>
                  <a:sym typeface="Garet Bold"/>
                </a:rPr>
                <a:t>d</a:t>
              </a:r>
            </a:p>
          </p:txBody>
        </p:sp>
        <p:sp>
          <p:nvSpPr>
            <p:cNvPr id="139" name="Freeform 139"/>
            <p:cNvSpPr/>
            <p:nvPr/>
          </p:nvSpPr>
          <p:spPr>
            <a:xfrm>
              <a:off x="0" y="0"/>
              <a:ext cx="278184" cy="408344"/>
            </a:xfrm>
            <a:custGeom>
              <a:avLst/>
              <a:gdLst/>
              <a:ahLst/>
              <a:cxnLst/>
              <a:rect l="l" t="t" r="r" b="b"/>
              <a:pathLst>
                <a:path w="278184" h="408344">
                  <a:moveTo>
                    <a:pt x="0" y="0"/>
                  </a:moveTo>
                  <a:lnTo>
                    <a:pt x="278184" y="0"/>
                  </a:lnTo>
                  <a:lnTo>
                    <a:pt x="278184" y="408344"/>
                  </a:lnTo>
                  <a:lnTo>
                    <a:pt x="0" y="4083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grpSp>
        <p:nvGrpSpPr>
          <p:cNvPr id="140" name="Group 140"/>
          <p:cNvGrpSpPr/>
          <p:nvPr/>
        </p:nvGrpSpPr>
        <p:grpSpPr>
          <a:xfrm>
            <a:off x="9784150" y="3418220"/>
            <a:ext cx="289471" cy="511902"/>
            <a:chOff x="0" y="0"/>
            <a:chExt cx="385961" cy="682536"/>
          </a:xfrm>
        </p:grpSpPr>
        <p:sp>
          <p:nvSpPr>
            <p:cNvPr id="141" name="TextBox 141"/>
            <p:cNvSpPr txBox="1"/>
            <p:nvPr/>
          </p:nvSpPr>
          <p:spPr>
            <a:xfrm>
              <a:off x="0" y="-47625"/>
              <a:ext cx="296862" cy="547158"/>
            </a:xfrm>
            <a:prstGeom prst="rect">
              <a:avLst/>
            </a:prstGeom>
          </p:spPr>
          <p:txBody>
            <a:bodyPr lIns="0" tIns="0" rIns="0" bIns="0" rtlCol="0" anchor="t">
              <a:spAutoFit/>
            </a:bodyPr>
            <a:lstStyle/>
            <a:p>
              <a:pPr algn="ctr">
                <a:lnSpc>
                  <a:spcPts val="3499"/>
                </a:lnSpc>
                <a:spcBef>
                  <a:spcPct val="0"/>
                </a:spcBef>
              </a:pPr>
              <a:r>
                <a:rPr lang="en-US" sz="2499" b="1">
                  <a:solidFill>
                    <a:srgbClr val="FF3131"/>
                  </a:solidFill>
                  <a:latin typeface="Garet Bold"/>
                  <a:ea typeface="Garet Bold"/>
                  <a:cs typeface="Garet Bold"/>
                  <a:sym typeface="Garet Bold"/>
                </a:rPr>
                <a:t>p</a:t>
              </a:r>
            </a:p>
          </p:txBody>
        </p:sp>
        <p:sp>
          <p:nvSpPr>
            <p:cNvPr id="142" name="TextBox 142"/>
            <p:cNvSpPr txBox="1"/>
            <p:nvPr/>
          </p:nvSpPr>
          <p:spPr>
            <a:xfrm>
              <a:off x="207764" y="349161"/>
              <a:ext cx="178197" cy="333375"/>
            </a:xfrm>
            <a:prstGeom prst="rect">
              <a:avLst/>
            </a:prstGeom>
          </p:spPr>
          <p:txBody>
            <a:bodyPr lIns="0" tIns="0" rIns="0" bIns="0" rtlCol="0" anchor="t">
              <a:spAutoFit/>
            </a:bodyPr>
            <a:lstStyle/>
            <a:p>
              <a:pPr algn="ctr">
                <a:lnSpc>
                  <a:spcPts val="2100"/>
                </a:lnSpc>
                <a:spcBef>
                  <a:spcPct val="0"/>
                </a:spcBef>
              </a:pPr>
              <a:r>
                <a:rPr lang="en-US" sz="1500" b="1">
                  <a:solidFill>
                    <a:srgbClr val="FF3131"/>
                  </a:solidFill>
                  <a:latin typeface="Garet Bold"/>
                  <a:ea typeface="Garet Bold"/>
                  <a:cs typeface="Garet Bold"/>
                  <a:sym typeface="Garet Bold"/>
                </a:rPr>
                <a:t>d</a:t>
              </a:r>
            </a:p>
          </p:txBody>
        </p:sp>
      </p:grpSp>
      <p:sp>
        <p:nvSpPr>
          <p:cNvPr id="143" name="TextBox 143"/>
          <p:cNvSpPr txBox="1"/>
          <p:nvPr/>
        </p:nvSpPr>
        <p:spPr>
          <a:xfrm>
            <a:off x="7310340" y="4870133"/>
            <a:ext cx="133648" cy="257175"/>
          </a:xfrm>
          <a:prstGeom prst="rect">
            <a:avLst/>
          </a:prstGeom>
        </p:spPr>
        <p:txBody>
          <a:bodyPr lIns="0" tIns="0" rIns="0" bIns="0" rtlCol="0" anchor="t">
            <a:spAutoFit/>
          </a:bodyPr>
          <a:lstStyle/>
          <a:p>
            <a:pPr algn="ctr">
              <a:lnSpc>
                <a:spcPts val="2100"/>
              </a:lnSpc>
              <a:spcBef>
                <a:spcPct val="0"/>
              </a:spcBef>
            </a:pPr>
            <a:r>
              <a:rPr lang="en-US" sz="1500" b="1">
                <a:solidFill>
                  <a:srgbClr val="FF3131"/>
                </a:solidFill>
                <a:latin typeface="Garet Bold"/>
                <a:ea typeface="Garet Bold"/>
                <a:cs typeface="Garet Bold"/>
                <a:sym typeface="Garet Bold"/>
              </a:rPr>
              <a:t>d</a:t>
            </a:r>
          </a:p>
        </p:txBody>
      </p:sp>
      <p:grpSp>
        <p:nvGrpSpPr>
          <p:cNvPr id="144" name="Group 144"/>
          <p:cNvGrpSpPr/>
          <p:nvPr/>
        </p:nvGrpSpPr>
        <p:grpSpPr>
          <a:xfrm>
            <a:off x="9755583" y="4377281"/>
            <a:ext cx="367382" cy="477749"/>
            <a:chOff x="0" y="0"/>
            <a:chExt cx="489843" cy="636999"/>
          </a:xfrm>
        </p:grpSpPr>
        <p:sp>
          <p:nvSpPr>
            <p:cNvPr id="145" name="TextBox 145"/>
            <p:cNvSpPr txBox="1"/>
            <p:nvPr/>
          </p:nvSpPr>
          <p:spPr>
            <a:xfrm>
              <a:off x="0" y="-47625"/>
              <a:ext cx="296862" cy="547158"/>
            </a:xfrm>
            <a:prstGeom prst="rect">
              <a:avLst/>
            </a:prstGeom>
          </p:spPr>
          <p:txBody>
            <a:bodyPr lIns="0" tIns="0" rIns="0" bIns="0" rtlCol="0" anchor="t">
              <a:spAutoFit/>
            </a:bodyPr>
            <a:lstStyle/>
            <a:p>
              <a:pPr algn="ctr">
                <a:lnSpc>
                  <a:spcPts val="3499"/>
                </a:lnSpc>
                <a:spcBef>
                  <a:spcPct val="0"/>
                </a:spcBef>
              </a:pPr>
              <a:r>
                <a:rPr lang="en-US" sz="2499" b="1">
                  <a:solidFill>
                    <a:srgbClr val="FF3131"/>
                  </a:solidFill>
                  <a:latin typeface="Garet Bold"/>
                  <a:ea typeface="Garet Bold"/>
                  <a:cs typeface="Garet Bold"/>
                  <a:sym typeface="Garet Bold"/>
                </a:rPr>
                <a:t>q</a:t>
              </a:r>
            </a:p>
          </p:txBody>
        </p:sp>
        <p:sp>
          <p:nvSpPr>
            <p:cNvPr id="146" name="TextBox 146"/>
            <p:cNvSpPr txBox="1"/>
            <p:nvPr/>
          </p:nvSpPr>
          <p:spPr>
            <a:xfrm>
              <a:off x="311646" y="303624"/>
              <a:ext cx="178197" cy="333375"/>
            </a:xfrm>
            <a:prstGeom prst="rect">
              <a:avLst/>
            </a:prstGeom>
          </p:spPr>
          <p:txBody>
            <a:bodyPr lIns="0" tIns="0" rIns="0" bIns="0" rtlCol="0" anchor="t">
              <a:spAutoFit/>
            </a:bodyPr>
            <a:lstStyle/>
            <a:p>
              <a:pPr algn="ctr">
                <a:lnSpc>
                  <a:spcPts val="2100"/>
                </a:lnSpc>
                <a:spcBef>
                  <a:spcPct val="0"/>
                </a:spcBef>
              </a:pPr>
              <a:r>
                <a:rPr lang="en-US" sz="1500" b="1">
                  <a:solidFill>
                    <a:srgbClr val="FF3131"/>
                  </a:solidFill>
                  <a:latin typeface="Garet Bold"/>
                  <a:ea typeface="Garet Bold"/>
                  <a:cs typeface="Garet Bold"/>
                  <a:sym typeface="Garet Bold"/>
                </a:rPr>
                <a:t>d</a:t>
              </a:r>
            </a:p>
          </p:txBody>
        </p:sp>
      </p:grpSp>
      <p:grpSp>
        <p:nvGrpSpPr>
          <p:cNvPr id="147" name="Group 147"/>
          <p:cNvGrpSpPr/>
          <p:nvPr/>
        </p:nvGrpSpPr>
        <p:grpSpPr>
          <a:xfrm>
            <a:off x="9784150" y="5235040"/>
            <a:ext cx="251222" cy="511902"/>
            <a:chOff x="0" y="0"/>
            <a:chExt cx="334962" cy="682536"/>
          </a:xfrm>
        </p:grpSpPr>
        <p:sp>
          <p:nvSpPr>
            <p:cNvPr id="148" name="TextBox 148"/>
            <p:cNvSpPr txBox="1"/>
            <p:nvPr/>
          </p:nvSpPr>
          <p:spPr>
            <a:xfrm>
              <a:off x="0" y="-47625"/>
              <a:ext cx="194866" cy="547158"/>
            </a:xfrm>
            <a:prstGeom prst="rect">
              <a:avLst/>
            </a:prstGeom>
          </p:spPr>
          <p:txBody>
            <a:bodyPr lIns="0" tIns="0" rIns="0" bIns="0" rtlCol="0" anchor="t">
              <a:spAutoFit/>
            </a:bodyPr>
            <a:lstStyle/>
            <a:p>
              <a:pPr algn="ctr">
                <a:lnSpc>
                  <a:spcPts val="3499"/>
                </a:lnSpc>
                <a:spcBef>
                  <a:spcPct val="0"/>
                </a:spcBef>
              </a:pPr>
              <a:r>
                <a:rPr lang="en-US" sz="2499" b="1">
                  <a:solidFill>
                    <a:srgbClr val="FF3131"/>
                  </a:solidFill>
                  <a:latin typeface="Garet Bold"/>
                  <a:ea typeface="Garet Bold"/>
                  <a:cs typeface="Garet Bold"/>
                  <a:sym typeface="Garet Bold"/>
                </a:rPr>
                <a:t>r</a:t>
              </a:r>
            </a:p>
          </p:txBody>
        </p:sp>
        <p:sp>
          <p:nvSpPr>
            <p:cNvPr id="149" name="TextBox 149"/>
            <p:cNvSpPr txBox="1"/>
            <p:nvPr/>
          </p:nvSpPr>
          <p:spPr>
            <a:xfrm>
              <a:off x="156766" y="349161"/>
              <a:ext cx="178197" cy="333375"/>
            </a:xfrm>
            <a:prstGeom prst="rect">
              <a:avLst/>
            </a:prstGeom>
          </p:spPr>
          <p:txBody>
            <a:bodyPr lIns="0" tIns="0" rIns="0" bIns="0" rtlCol="0" anchor="t">
              <a:spAutoFit/>
            </a:bodyPr>
            <a:lstStyle/>
            <a:p>
              <a:pPr algn="ctr">
                <a:lnSpc>
                  <a:spcPts val="2100"/>
                </a:lnSpc>
                <a:spcBef>
                  <a:spcPct val="0"/>
                </a:spcBef>
              </a:pPr>
              <a:r>
                <a:rPr lang="en-US" sz="1500" b="1">
                  <a:solidFill>
                    <a:srgbClr val="FF3131"/>
                  </a:solidFill>
                  <a:latin typeface="Garet Bold"/>
                  <a:ea typeface="Garet Bold"/>
                  <a:cs typeface="Garet Bold"/>
                  <a:sym typeface="Garet Bold"/>
                </a:rPr>
                <a:t>d</a:t>
              </a:r>
            </a:p>
          </p:txBody>
        </p:sp>
      </p:grpSp>
      <p:grpSp>
        <p:nvGrpSpPr>
          <p:cNvPr id="150" name="Group 150"/>
          <p:cNvGrpSpPr/>
          <p:nvPr/>
        </p:nvGrpSpPr>
        <p:grpSpPr>
          <a:xfrm>
            <a:off x="12725691" y="3435296"/>
            <a:ext cx="367382" cy="477749"/>
            <a:chOff x="0" y="0"/>
            <a:chExt cx="489843" cy="636999"/>
          </a:xfrm>
        </p:grpSpPr>
        <p:sp>
          <p:nvSpPr>
            <p:cNvPr id="151" name="TextBox 151"/>
            <p:cNvSpPr txBox="1"/>
            <p:nvPr/>
          </p:nvSpPr>
          <p:spPr>
            <a:xfrm>
              <a:off x="0" y="-47625"/>
              <a:ext cx="296862" cy="547158"/>
            </a:xfrm>
            <a:prstGeom prst="rect">
              <a:avLst/>
            </a:prstGeom>
          </p:spPr>
          <p:txBody>
            <a:bodyPr lIns="0" tIns="0" rIns="0" bIns="0" rtlCol="0" anchor="t">
              <a:spAutoFit/>
            </a:bodyPr>
            <a:lstStyle/>
            <a:p>
              <a:pPr algn="ctr">
                <a:lnSpc>
                  <a:spcPts val="3499"/>
                </a:lnSpc>
                <a:spcBef>
                  <a:spcPct val="0"/>
                </a:spcBef>
              </a:pPr>
              <a:r>
                <a:rPr lang="en-US" sz="2499" b="1">
                  <a:solidFill>
                    <a:srgbClr val="FF3131"/>
                  </a:solidFill>
                  <a:latin typeface="Garet Bold"/>
                  <a:ea typeface="Garet Bold"/>
                  <a:cs typeface="Garet Bold"/>
                  <a:sym typeface="Garet Bold"/>
                </a:rPr>
                <a:t>T</a:t>
              </a:r>
            </a:p>
          </p:txBody>
        </p:sp>
        <p:sp>
          <p:nvSpPr>
            <p:cNvPr id="152" name="TextBox 152"/>
            <p:cNvSpPr txBox="1"/>
            <p:nvPr/>
          </p:nvSpPr>
          <p:spPr>
            <a:xfrm>
              <a:off x="311646" y="303624"/>
              <a:ext cx="178197" cy="333375"/>
            </a:xfrm>
            <a:prstGeom prst="rect">
              <a:avLst/>
            </a:prstGeom>
          </p:spPr>
          <p:txBody>
            <a:bodyPr lIns="0" tIns="0" rIns="0" bIns="0" rtlCol="0" anchor="t">
              <a:spAutoFit/>
            </a:bodyPr>
            <a:lstStyle/>
            <a:p>
              <a:pPr algn="ctr">
                <a:lnSpc>
                  <a:spcPts val="2100"/>
                </a:lnSpc>
                <a:spcBef>
                  <a:spcPct val="0"/>
                </a:spcBef>
              </a:pPr>
              <a:r>
                <a:rPr lang="en-US" sz="1500" b="1">
                  <a:solidFill>
                    <a:srgbClr val="FF3131"/>
                  </a:solidFill>
                  <a:latin typeface="Garet Bold"/>
                  <a:ea typeface="Garet Bold"/>
                  <a:cs typeface="Garet Bold"/>
                  <a:sym typeface="Garet Bold"/>
                </a:rPr>
                <a:t>x</a:t>
              </a:r>
            </a:p>
          </p:txBody>
        </p:sp>
      </p:grpSp>
      <p:grpSp>
        <p:nvGrpSpPr>
          <p:cNvPr id="153" name="Group 153"/>
          <p:cNvGrpSpPr/>
          <p:nvPr/>
        </p:nvGrpSpPr>
        <p:grpSpPr>
          <a:xfrm>
            <a:off x="12691075" y="4307275"/>
            <a:ext cx="367382" cy="477749"/>
            <a:chOff x="0" y="0"/>
            <a:chExt cx="489843" cy="636999"/>
          </a:xfrm>
        </p:grpSpPr>
        <p:sp>
          <p:nvSpPr>
            <p:cNvPr id="154" name="TextBox 154"/>
            <p:cNvSpPr txBox="1"/>
            <p:nvPr/>
          </p:nvSpPr>
          <p:spPr>
            <a:xfrm>
              <a:off x="0" y="-47625"/>
              <a:ext cx="296862" cy="547158"/>
            </a:xfrm>
            <a:prstGeom prst="rect">
              <a:avLst/>
            </a:prstGeom>
          </p:spPr>
          <p:txBody>
            <a:bodyPr lIns="0" tIns="0" rIns="0" bIns="0" rtlCol="0" anchor="t">
              <a:spAutoFit/>
            </a:bodyPr>
            <a:lstStyle/>
            <a:p>
              <a:pPr algn="ctr">
                <a:lnSpc>
                  <a:spcPts val="3499"/>
                </a:lnSpc>
                <a:spcBef>
                  <a:spcPct val="0"/>
                </a:spcBef>
              </a:pPr>
              <a:r>
                <a:rPr lang="en-US" sz="2499" b="1">
                  <a:solidFill>
                    <a:srgbClr val="FF3131"/>
                  </a:solidFill>
                  <a:latin typeface="Garet Bold"/>
                  <a:ea typeface="Garet Bold"/>
                  <a:cs typeface="Garet Bold"/>
                  <a:sym typeface="Garet Bold"/>
                </a:rPr>
                <a:t>T</a:t>
              </a:r>
            </a:p>
          </p:txBody>
        </p:sp>
        <p:sp>
          <p:nvSpPr>
            <p:cNvPr id="155" name="TextBox 155"/>
            <p:cNvSpPr txBox="1"/>
            <p:nvPr/>
          </p:nvSpPr>
          <p:spPr>
            <a:xfrm>
              <a:off x="311646" y="303624"/>
              <a:ext cx="178197" cy="333375"/>
            </a:xfrm>
            <a:prstGeom prst="rect">
              <a:avLst/>
            </a:prstGeom>
          </p:spPr>
          <p:txBody>
            <a:bodyPr lIns="0" tIns="0" rIns="0" bIns="0" rtlCol="0" anchor="t">
              <a:spAutoFit/>
            </a:bodyPr>
            <a:lstStyle/>
            <a:p>
              <a:pPr algn="ctr">
                <a:lnSpc>
                  <a:spcPts val="2100"/>
                </a:lnSpc>
                <a:spcBef>
                  <a:spcPct val="0"/>
                </a:spcBef>
              </a:pPr>
              <a:r>
                <a:rPr lang="en-US" sz="1500" b="1">
                  <a:solidFill>
                    <a:srgbClr val="FF3131"/>
                  </a:solidFill>
                  <a:latin typeface="Garet Bold"/>
                  <a:ea typeface="Garet Bold"/>
                  <a:cs typeface="Garet Bold"/>
                  <a:sym typeface="Garet Bold"/>
                </a:rPr>
                <a:t>y</a:t>
              </a:r>
            </a:p>
          </p:txBody>
        </p:sp>
      </p:grpSp>
      <p:grpSp>
        <p:nvGrpSpPr>
          <p:cNvPr id="156" name="Group 156"/>
          <p:cNvGrpSpPr/>
          <p:nvPr/>
        </p:nvGrpSpPr>
        <p:grpSpPr>
          <a:xfrm>
            <a:off x="12725691" y="5292740"/>
            <a:ext cx="367382" cy="477749"/>
            <a:chOff x="0" y="0"/>
            <a:chExt cx="489843" cy="636999"/>
          </a:xfrm>
        </p:grpSpPr>
        <p:sp>
          <p:nvSpPr>
            <p:cNvPr id="157" name="TextBox 157"/>
            <p:cNvSpPr txBox="1"/>
            <p:nvPr/>
          </p:nvSpPr>
          <p:spPr>
            <a:xfrm>
              <a:off x="0" y="-47625"/>
              <a:ext cx="296862" cy="547158"/>
            </a:xfrm>
            <a:prstGeom prst="rect">
              <a:avLst/>
            </a:prstGeom>
          </p:spPr>
          <p:txBody>
            <a:bodyPr lIns="0" tIns="0" rIns="0" bIns="0" rtlCol="0" anchor="t">
              <a:spAutoFit/>
            </a:bodyPr>
            <a:lstStyle/>
            <a:p>
              <a:pPr algn="ctr">
                <a:lnSpc>
                  <a:spcPts val="3499"/>
                </a:lnSpc>
                <a:spcBef>
                  <a:spcPct val="0"/>
                </a:spcBef>
              </a:pPr>
              <a:r>
                <a:rPr lang="en-US" sz="2499" b="1">
                  <a:solidFill>
                    <a:srgbClr val="FF3131"/>
                  </a:solidFill>
                  <a:latin typeface="Garet Bold"/>
                  <a:ea typeface="Garet Bold"/>
                  <a:cs typeface="Garet Bold"/>
                  <a:sym typeface="Garet Bold"/>
                </a:rPr>
                <a:t>T</a:t>
              </a:r>
            </a:p>
          </p:txBody>
        </p:sp>
        <p:sp>
          <p:nvSpPr>
            <p:cNvPr id="158" name="TextBox 158"/>
            <p:cNvSpPr txBox="1"/>
            <p:nvPr/>
          </p:nvSpPr>
          <p:spPr>
            <a:xfrm>
              <a:off x="311646" y="303624"/>
              <a:ext cx="178197" cy="333375"/>
            </a:xfrm>
            <a:prstGeom prst="rect">
              <a:avLst/>
            </a:prstGeom>
          </p:spPr>
          <p:txBody>
            <a:bodyPr lIns="0" tIns="0" rIns="0" bIns="0" rtlCol="0" anchor="t">
              <a:spAutoFit/>
            </a:bodyPr>
            <a:lstStyle/>
            <a:p>
              <a:pPr algn="ctr">
                <a:lnSpc>
                  <a:spcPts val="2100"/>
                </a:lnSpc>
                <a:spcBef>
                  <a:spcPct val="0"/>
                </a:spcBef>
              </a:pPr>
              <a:r>
                <a:rPr lang="en-US" sz="1500" b="1">
                  <a:solidFill>
                    <a:srgbClr val="FF3131"/>
                  </a:solidFill>
                  <a:latin typeface="Garet Bold"/>
                  <a:ea typeface="Garet Bold"/>
                  <a:cs typeface="Garet Bold"/>
                  <a:sym typeface="Garet Bold"/>
                </a:rPr>
                <a:t>z</a:t>
              </a:r>
            </a:p>
          </p:txBody>
        </p:sp>
      </p:grpSp>
      <p:sp>
        <p:nvSpPr>
          <p:cNvPr id="159" name="TextBox 159"/>
          <p:cNvSpPr txBox="1"/>
          <p:nvPr/>
        </p:nvSpPr>
        <p:spPr>
          <a:xfrm>
            <a:off x="4026444" y="8558256"/>
            <a:ext cx="178191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Source :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604815" y="1439629"/>
            <a:ext cx="17161457" cy="7443782"/>
          </a:xfrm>
          <a:custGeom>
            <a:avLst/>
            <a:gdLst/>
            <a:ahLst/>
            <a:cxnLst/>
            <a:rect l="l" t="t" r="r" b="b"/>
            <a:pathLst>
              <a:path w="17161457" h="7443782">
                <a:moveTo>
                  <a:pt x="0" y="0"/>
                </a:moveTo>
                <a:lnTo>
                  <a:pt x="17161457" y="0"/>
                </a:lnTo>
                <a:lnTo>
                  <a:pt x="17161457" y="7443782"/>
                </a:lnTo>
                <a:lnTo>
                  <a:pt x="0" y="7443782"/>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884911" y="141605"/>
            <a:ext cx="8518178"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Control Design in Simulink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4144881" y="3284352"/>
            <a:ext cx="9998239" cy="5973948"/>
          </a:xfrm>
          <a:custGeom>
            <a:avLst/>
            <a:gdLst/>
            <a:ahLst/>
            <a:cxnLst/>
            <a:rect l="l" t="t" r="r" b="b"/>
            <a:pathLst>
              <a:path w="9998239" h="5973948">
                <a:moveTo>
                  <a:pt x="0" y="0"/>
                </a:moveTo>
                <a:lnTo>
                  <a:pt x="9998238" y="0"/>
                </a:lnTo>
                <a:lnTo>
                  <a:pt x="9998238" y="5973948"/>
                </a:lnTo>
                <a:lnTo>
                  <a:pt x="0" y="5973948"/>
                </a:lnTo>
                <a:lnTo>
                  <a:pt x="0" y="0"/>
                </a:lnTo>
                <a:close/>
              </a:path>
            </a:pathLst>
          </a:custGeom>
          <a:blipFill>
            <a:blip r:embed="rId2"/>
            <a:stretch>
              <a:fillRect/>
            </a:stretch>
          </a:blipFill>
          <a:ln w="38100" cap="rnd">
            <a:solidFill>
              <a:srgbClr val="000000"/>
            </a:solidFill>
            <a:prstDash val="solid"/>
            <a:round/>
          </a:ln>
        </p:spPr>
        <p:txBody>
          <a:bodyPr/>
          <a:lstStyle/>
          <a:p>
            <a:endParaRPr lang="en-IN"/>
          </a:p>
        </p:txBody>
      </p:sp>
      <p:sp>
        <p:nvSpPr>
          <p:cNvPr id="3" name="TextBox 3"/>
          <p:cNvSpPr txBox="1"/>
          <p:nvPr/>
        </p:nvSpPr>
        <p:spPr>
          <a:xfrm>
            <a:off x="572493" y="705722"/>
            <a:ext cx="17143013" cy="1872615"/>
          </a:xfrm>
          <a:prstGeom prst="rect">
            <a:avLst/>
          </a:prstGeom>
        </p:spPr>
        <p:txBody>
          <a:bodyPr lIns="0" tIns="0" rIns="0" bIns="0" rtlCol="0" anchor="t">
            <a:spAutoFit/>
          </a:bodyPr>
          <a:lstStyle/>
          <a:p>
            <a:pPr algn="ctr">
              <a:lnSpc>
                <a:spcPts val="7560"/>
              </a:lnSpc>
              <a:spcBef>
                <a:spcPct val="0"/>
              </a:spcBef>
            </a:pPr>
            <a:r>
              <a:rPr lang="en-US" sz="5400">
                <a:solidFill>
                  <a:srgbClr val="051D40"/>
                </a:solidFill>
                <a:latin typeface="Open Sans Extra Bold"/>
                <a:ea typeface="Open Sans Extra Bold"/>
                <a:cs typeface="Open Sans Extra Bold"/>
                <a:sym typeface="Open Sans Extra Bold"/>
              </a:rPr>
              <a:t>Design of tricopter for detection of cracks in high rise structures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7340"/>
                </p14:media>
              </p:ext>
            </p:extLst>
          </p:nvPr>
        </p:nvPicPr>
        <p:blipFill>
          <a:blip r:embed="rId4"/>
          <a:srcRect/>
          <a:stretch>
            <a:fillRect/>
          </a:stretch>
        </p:blipFill>
        <p:spPr>
          <a:xfrm>
            <a:off x="4010014" y="1231043"/>
            <a:ext cx="9527731" cy="7208665"/>
          </a:xfrm>
          <a:prstGeom prst="rect">
            <a:avLst/>
          </a:prstGeom>
          <a:ln w="38100" cap="sq">
            <a:solidFill>
              <a:srgbClr val="000000"/>
            </a:solidFill>
            <a:prstDash val="solid"/>
          </a:ln>
        </p:spPr>
      </p:pic>
      <p:sp>
        <p:nvSpPr>
          <p:cNvPr id="3" name="TextBox 3"/>
          <p:cNvSpPr txBox="1"/>
          <p:nvPr/>
        </p:nvSpPr>
        <p:spPr>
          <a:xfrm>
            <a:off x="4953884" y="141605"/>
            <a:ext cx="740635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Animation &amp; Results</a:t>
            </a:r>
          </a:p>
        </p:txBody>
      </p:sp>
      <p:sp>
        <p:nvSpPr>
          <p:cNvPr id="4" name="TextBox 4"/>
          <p:cNvSpPr txBox="1"/>
          <p:nvPr/>
        </p:nvSpPr>
        <p:spPr>
          <a:xfrm>
            <a:off x="6750769" y="8765762"/>
            <a:ext cx="4786461" cy="580390"/>
          </a:xfrm>
          <a:prstGeom prst="rect">
            <a:avLst/>
          </a:prstGeom>
        </p:spPr>
        <p:txBody>
          <a:bodyPr wrap="square" lIns="0" tIns="0" rIns="0" bIns="0" rtlCol="0" anchor="t">
            <a:spAutoFit/>
          </a:bodyPr>
          <a:lstStyle/>
          <a:p>
            <a:pPr algn="ctr">
              <a:lnSpc>
                <a:spcPts val="4759"/>
              </a:lnSpc>
            </a:pPr>
            <a:r>
              <a:rPr lang="en-US" sz="3399" b="1" dirty="0">
                <a:solidFill>
                  <a:srgbClr val="000000"/>
                </a:solidFill>
                <a:latin typeface="Canva Sans Bold"/>
                <a:ea typeface="Canva Sans Bold"/>
                <a:cs typeface="Canva Sans Bold"/>
                <a:sym typeface="Canva Sans Bold"/>
              </a:rPr>
              <a:t>Circular Trajectory</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11080"/>
                </p14:media>
              </p:ext>
            </p:extLst>
          </p:nvPr>
        </p:nvPicPr>
        <p:blipFill>
          <a:blip r:embed="rId4"/>
          <a:srcRect/>
          <a:stretch>
            <a:fillRect/>
          </a:stretch>
        </p:blipFill>
        <p:spPr>
          <a:xfrm>
            <a:off x="4311017" y="1386365"/>
            <a:ext cx="9223067" cy="6930628"/>
          </a:xfrm>
          <a:prstGeom prst="rect">
            <a:avLst/>
          </a:prstGeom>
          <a:ln w="38100" cap="sq">
            <a:solidFill>
              <a:srgbClr val="000000"/>
            </a:solidFill>
            <a:prstDash val="solid"/>
          </a:ln>
        </p:spPr>
      </p:pic>
      <p:sp>
        <p:nvSpPr>
          <p:cNvPr id="3" name="TextBox 3"/>
          <p:cNvSpPr txBox="1"/>
          <p:nvPr/>
        </p:nvSpPr>
        <p:spPr>
          <a:xfrm>
            <a:off x="4953884" y="141605"/>
            <a:ext cx="740635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Animation &amp; Results</a:t>
            </a:r>
          </a:p>
        </p:txBody>
      </p:sp>
      <p:sp>
        <p:nvSpPr>
          <p:cNvPr id="4" name="TextBox 4"/>
          <p:cNvSpPr txBox="1"/>
          <p:nvPr/>
        </p:nvSpPr>
        <p:spPr>
          <a:xfrm>
            <a:off x="7401148" y="8792887"/>
            <a:ext cx="3952652" cy="580390"/>
          </a:xfrm>
          <a:prstGeom prst="rect">
            <a:avLst/>
          </a:prstGeom>
        </p:spPr>
        <p:txBody>
          <a:bodyPr wrap="square" lIns="0" tIns="0" rIns="0" bIns="0" rtlCol="0" anchor="t">
            <a:spAutoFit/>
          </a:bodyPr>
          <a:lstStyle/>
          <a:p>
            <a:pPr algn="ctr">
              <a:lnSpc>
                <a:spcPts val="4759"/>
              </a:lnSpc>
            </a:pPr>
            <a:r>
              <a:rPr lang="en-US" sz="3399" b="1" dirty="0">
                <a:solidFill>
                  <a:srgbClr val="000000"/>
                </a:solidFill>
                <a:latin typeface="Canva Sans Bold"/>
                <a:ea typeface="Canva Sans Bold"/>
                <a:cs typeface="Canva Sans Bold"/>
                <a:sym typeface="Canva Sans Bold"/>
              </a:rPr>
              <a:t>Spiral Trajectory</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10030"/>
                </p14:media>
              </p:ext>
            </p:extLst>
          </p:nvPr>
        </p:nvPicPr>
        <p:blipFill>
          <a:blip r:embed="rId4"/>
          <a:srcRect/>
          <a:stretch>
            <a:fillRect/>
          </a:stretch>
        </p:blipFill>
        <p:spPr>
          <a:xfrm>
            <a:off x="4031515" y="1331941"/>
            <a:ext cx="9251091" cy="6764526"/>
          </a:xfrm>
          <a:prstGeom prst="rect">
            <a:avLst/>
          </a:prstGeom>
          <a:ln w="38100" cap="sq">
            <a:solidFill>
              <a:srgbClr val="000000"/>
            </a:solidFill>
            <a:prstDash val="solid"/>
          </a:ln>
        </p:spPr>
      </p:pic>
      <p:sp>
        <p:nvSpPr>
          <p:cNvPr id="3" name="TextBox 3"/>
          <p:cNvSpPr txBox="1"/>
          <p:nvPr/>
        </p:nvSpPr>
        <p:spPr>
          <a:xfrm>
            <a:off x="4953884" y="141605"/>
            <a:ext cx="740635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Animation &amp; Results</a:t>
            </a:r>
          </a:p>
        </p:txBody>
      </p:sp>
      <p:sp>
        <p:nvSpPr>
          <p:cNvPr id="4" name="TextBox 4"/>
          <p:cNvSpPr txBox="1"/>
          <p:nvPr/>
        </p:nvSpPr>
        <p:spPr>
          <a:xfrm>
            <a:off x="7193831" y="8333033"/>
            <a:ext cx="4845769" cy="580390"/>
          </a:xfrm>
          <a:prstGeom prst="rect">
            <a:avLst/>
          </a:prstGeom>
        </p:spPr>
        <p:txBody>
          <a:bodyPr wrap="square" lIns="0" tIns="0" rIns="0" bIns="0" rtlCol="0" anchor="t">
            <a:spAutoFit/>
          </a:bodyPr>
          <a:lstStyle/>
          <a:p>
            <a:pPr algn="ctr">
              <a:lnSpc>
                <a:spcPts val="4759"/>
              </a:lnSpc>
            </a:pPr>
            <a:r>
              <a:rPr lang="en-US" sz="3399" b="1" dirty="0">
                <a:solidFill>
                  <a:srgbClr val="000000"/>
                </a:solidFill>
                <a:latin typeface="Canva Sans Bold"/>
                <a:ea typeface="Canva Sans Bold"/>
                <a:cs typeface="Canva Sans Bold"/>
                <a:sym typeface="Canva Sans Bold"/>
              </a:rPr>
              <a:t>Figure 8 Maneuver</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13856519" y="3725029"/>
            <a:ext cx="0" cy="1697441"/>
          </a:xfrm>
          <a:prstGeom prst="line">
            <a:avLst/>
          </a:prstGeom>
          <a:ln w="38100" cap="flat">
            <a:solidFill>
              <a:srgbClr val="000000"/>
            </a:solidFill>
            <a:prstDash val="solid"/>
            <a:headEnd type="none" w="sm" len="sm"/>
            <a:tailEnd type="none" w="sm" len="sm"/>
          </a:ln>
        </p:spPr>
        <p:txBody>
          <a:bodyPr/>
          <a:lstStyle/>
          <a:p>
            <a:endParaRPr lang="en-IN"/>
          </a:p>
        </p:txBody>
      </p:sp>
      <p:sp>
        <p:nvSpPr>
          <p:cNvPr id="3" name="AutoShape 3"/>
          <p:cNvSpPr/>
          <p:nvPr/>
        </p:nvSpPr>
        <p:spPr>
          <a:xfrm>
            <a:off x="13869990" y="3793036"/>
            <a:ext cx="278489" cy="278489"/>
          </a:xfrm>
          <a:prstGeom prst="line">
            <a:avLst/>
          </a:prstGeom>
          <a:ln w="38100" cap="flat">
            <a:solidFill>
              <a:srgbClr val="000000"/>
            </a:solidFill>
            <a:prstDash val="solid"/>
            <a:headEnd type="none" w="sm" len="sm"/>
            <a:tailEnd type="none" w="sm" len="sm"/>
          </a:ln>
        </p:spPr>
        <p:txBody>
          <a:bodyPr/>
          <a:lstStyle/>
          <a:p>
            <a:endParaRPr lang="en-IN"/>
          </a:p>
        </p:txBody>
      </p:sp>
      <p:sp>
        <p:nvSpPr>
          <p:cNvPr id="4" name="AutoShape 4"/>
          <p:cNvSpPr/>
          <p:nvPr/>
        </p:nvSpPr>
        <p:spPr>
          <a:xfrm>
            <a:off x="13856519" y="4892201"/>
            <a:ext cx="278489" cy="278489"/>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AutoShape 5"/>
          <p:cNvSpPr/>
          <p:nvPr/>
        </p:nvSpPr>
        <p:spPr>
          <a:xfrm>
            <a:off x="13869990" y="5044916"/>
            <a:ext cx="278489" cy="278489"/>
          </a:xfrm>
          <a:prstGeom prst="line">
            <a:avLst/>
          </a:prstGeom>
          <a:ln w="38100" cap="flat">
            <a:solidFill>
              <a:srgbClr val="000000"/>
            </a:solidFill>
            <a:prstDash val="solid"/>
            <a:headEnd type="none" w="sm" len="sm"/>
            <a:tailEnd type="none" w="sm" len="sm"/>
          </a:ln>
        </p:spPr>
        <p:txBody>
          <a:bodyPr/>
          <a:lstStyle/>
          <a:p>
            <a:endParaRPr lang="en-IN"/>
          </a:p>
        </p:txBody>
      </p:sp>
      <p:sp>
        <p:nvSpPr>
          <p:cNvPr id="6" name="AutoShape 6"/>
          <p:cNvSpPr/>
          <p:nvPr/>
        </p:nvSpPr>
        <p:spPr>
          <a:xfrm>
            <a:off x="13856519" y="5184161"/>
            <a:ext cx="278489" cy="278489"/>
          </a:xfrm>
          <a:prstGeom prst="line">
            <a:avLst/>
          </a:prstGeom>
          <a:ln w="38100" cap="flat">
            <a:solidFill>
              <a:srgbClr val="000000"/>
            </a:solidFill>
            <a:prstDash val="solid"/>
            <a:headEnd type="none" w="sm" len="sm"/>
            <a:tailEnd type="none" w="sm" len="sm"/>
          </a:ln>
        </p:spPr>
        <p:txBody>
          <a:bodyPr/>
          <a:lstStyle/>
          <a:p>
            <a:endParaRPr lang="en-IN"/>
          </a:p>
        </p:txBody>
      </p:sp>
      <p:sp>
        <p:nvSpPr>
          <p:cNvPr id="7" name="AutoShape 7"/>
          <p:cNvSpPr/>
          <p:nvPr/>
        </p:nvSpPr>
        <p:spPr>
          <a:xfrm>
            <a:off x="13856519" y="3989563"/>
            <a:ext cx="278489" cy="278489"/>
          </a:xfrm>
          <a:prstGeom prst="line">
            <a:avLst/>
          </a:prstGeom>
          <a:ln w="38100" cap="flat">
            <a:solidFill>
              <a:srgbClr val="000000"/>
            </a:solidFill>
            <a:prstDash val="solid"/>
            <a:headEnd type="none" w="sm" len="sm"/>
            <a:tailEnd type="none" w="sm" len="sm"/>
          </a:ln>
        </p:spPr>
        <p:txBody>
          <a:bodyPr/>
          <a:lstStyle/>
          <a:p>
            <a:endParaRPr lang="en-IN"/>
          </a:p>
        </p:txBody>
      </p:sp>
      <p:sp>
        <p:nvSpPr>
          <p:cNvPr id="8" name="AutoShape 8"/>
          <p:cNvSpPr/>
          <p:nvPr/>
        </p:nvSpPr>
        <p:spPr>
          <a:xfrm>
            <a:off x="13856519" y="4133594"/>
            <a:ext cx="278489" cy="278489"/>
          </a:xfrm>
          <a:prstGeom prst="line">
            <a:avLst/>
          </a:prstGeom>
          <a:ln w="38100" cap="flat">
            <a:solidFill>
              <a:srgbClr val="000000"/>
            </a:solidFill>
            <a:prstDash val="solid"/>
            <a:headEnd type="none" w="sm" len="sm"/>
            <a:tailEnd type="none" w="sm" len="sm"/>
          </a:ln>
        </p:spPr>
        <p:txBody>
          <a:bodyPr/>
          <a:lstStyle/>
          <a:p>
            <a:endParaRPr lang="en-IN"/>
          </a:p>
        </p:txBody>
      </p:sp>
      <p:sp>
        <p:nvSpPr>
          <p:cNvPr id="9" name="AutoShape 9"/>
          <p:cNvSpPr/>
          <p:nvPr/>
        </p:nvSpPr>
        <p:spPr>
          <a:xfrm>
            <a:off x="13856519" y="4272839"/>
            <a:ext cx="278489" cy="278489"/>
          </a:xfrm>
          <a:prstGeom prst="line">
            <a:avLst/>
          </a:prstGeom>
          <a:ln w="38100" cap="flat">
            <a:solidFill>
              <a:srgbClr val="000000"/>
            </a:solidFill>
            <a:prstDash val="solid"/>
            <a:headEnd type="none" w="sm" len="sm"/>
            <a:tailEnd type="none" w="sm" len="sm"/>
          </a:ln>
        </p:spPr>
        <p:txBody>
          <a:bodyPr/>
          <a:lstStyle/>
          <a:p>
            <a:endParaRPr lang="en-IN"/>
          </a:p>
        </p:txBody>
      </p:sp>
      <p:sp>
        <p:nvSpPr>
          <p:cNvPr id="10" name="AutoShape 10"/>
          <p:cNvSpPr/>
          <p:nvPr/>
        </p:nvSpPr>
        <p:spPr>
          <a:xfrm>
            <a:off x="13843049" y="4418819"/>
            <a:ext cx="278489" cy="278489"/>
          </a:xfrm>
          <a:prstGeom prst="line">
            <a:avLst/>
          </a:prstGeom>
          <a:ln w="38100" cap="flat">
            <a:solidFill>
              <a:srgbClr val="000000"/>
            </a:solidFill>
            <a:prstDash val="solid"/>
            <a:headEnd type="none" w="sm" len="sm"/>
            <a:tailEnd type="none" w="sm" len="sm"/>
          </a:ln>
        </p:spPr>
        <p:txBody>
          <a:bodyPr/>
          <a:lstStyle/>
          <a:p>
            <a:endParaRPr lang="en-IN"/>
          </a:p>
        </p:txBody>
      </p:sp>
      <p:sp>
        <p:nvSpPr>
          <p:cNvPr id="11" name="AutoShape 11"/>
          <p:cNvSpPr/>
          <p:nvPr/>
        </p:nvSpPr>
        <p:spPr>
          <a:xfrm>
            <a:off x="13856519" y="4600241"/>
            <a:ext cx="278489" cy="278489"/>
          </a:xfrm>
          <a:prstGeom prst="line">
            <a:avLst/>
          </a:prstGeom>
          <a:ln w="38100" cap="flat">
            <a:solidFill>
              <a:srgbClr val="000000"/>
            </a:solidFill>
            <a:prstDash val="solid"/>
            <a:headEnd type="none" w="sm" len="sm"/>
            <a:tailEnd type="none" w="sm" len="sm"/>
          </a:ln>
        </p:spPr>
        <p:txBody>
          <a:bodyPr/>
          <a:lstStyle/>
          <a:p>
            <a:endParaRPr lang="en-IN"/>
          </a:p>
        </p:txBody>
      </p:sp>
      <p:sp>
        <p:nvSpPr>
          <p:cNvPr id="12" name="AutoShape 12"/>
          <p:cNvSpPr/>
          <p:nvPr/>
        </p:nvSpPr>
        <p:spPr>
          <a:xfrm>
            <a:off x="13856519" y="4752956"/>
            <a:ext cx="278489" cy="278489"/>
          </a:xfrm>
          <a:prstGeom prst="line">
            <a:avLst/>
          </a:prstGeom>
          <a:ln w="38100" cap="flat">
            <a:solidFill>
              <a:srgbClr val="000000"/>
            </a:solidFill>
            <a:prstDash val="solid"/>
            <a:headEnd type="none" w="sm" len="sm"/>
            <a:tailEnd type="none" w="sm" len="sm"/>
          </a:ln>
        </p:spPr>
        <p:txBody>
          <a:bodyPr/>
          <a:lstStyle/>
          <a:p>
            <a:endParaRPr lang="en-IN"/>
          </a:p>
        </p:txBody>
      </p:sp>
      <p:sp>
        <p:nvSpPr>
          <p:cNvPr id="13" name="AutoShape 13"/>
          <p:cNvSpPr/>
          <p:nvPr/>
        </p:nvSpPr>
        <p:spPr>
          <a:xfrm flipV="1">
            <a:off x="11196438" y="4652142"/>
            <a:ext cx="2660081" cy="0"/>
          </a:xfrm>
          <a:prstGeom prst="line">
            <a:avLst/>
          </a:prstGeom>
          <a:ln w="38100" cap="flat">
            <a:solidFill>
              <a:srgbClr val="000000"/>
            </a:solidFill>
            <a:prstDash val="solid"/>
            <a:headEnd type="none" w="sm" len="sm"/>
            <a:tailEnd type="none" w="sm" len="sm"/>
          </a:ln>
        </p:spPr>
        <p:txBody>
          <a:bodyPr/>
          <a:lstStyle/>
          <a:p>
            <a:endParaRPr lang="en-IN"/>
          </a:p>
        </p:txBody>
      </p:sp>
      <p:sp>
        <p:nvSpPr>
          <p:cNvPr id="14" name="AutoShape 14"/>
          <p:cNvSpPr/>
          <p:nvPr/>
        </p:nvSpPr>
        <p:spPr>
          <a:xfrm flipH="1">
            <a:off x="11196438" y="3725029"/>
            <a:ext cx="0" cy="875212"/>
          </a:xfrm>
          <a:prstGeom prst="line">
            <a:avLst/>
          </a:prstGeom>
          <a:ln w="38100" cap="flat">
            <a:solidFill>
              <a:srgbClr val="000000"/>
            </a:solidFill>
            <a:prstDash val="solid"/>
            <a:headEnd type="none" w="sm" len="sm"/>
            <a:tailEnd type="arrow" w="med" len="sm"/>
          </a:ln>
        </p:spPr>
        <p:txBody>
          <a:bodyPr/>
          <a:lstStyle/>
          <a:p>
            <a:endParaRPr lang="en-IN"/>
          </a:p>
        </p:txBody>
      </p:sp>
      <p:sp>
        <p:nvSpPr>
          <p:cNvPr id="15" name="AutoShape 15"/>
          <p:cNvSpPr/>
          <p:nvPr/>
        </p:nvSpPr>
        <p:spPr>
          <a:xfrm flipH="1">
            <a:off x="11196438" y="4892201"/>
            <a:ext cx="2646611" cy="0"/>
          </a:xfrm>
          <a:prstGeom prst="line">
            <a:avLst/>
          </a:prstGeom>
          <a:ln w="38100" cap="flat">
            <a:solidFill>
              <a:srgbClr val="000000"/>
            </a:solidFill>
            <a:prstDash val="solid"/>
            <a:headEnd type="none" w="sm" len="sm"/>
            <a:tailEnd type="arrow" w="med" len="sm"/>
          </a:ln>
        </p:spPr>
        <p:txBody>
          <a:bodyPr/>
          <a:lstStyle/>
          <a:p>
            <a:endParaRPr lang="en-IN"/>
          </a:p>
        </p:txBody>
      </p:sp>
      <p:sp>
        <p:nvSpPr>
          <p:cNvPr id="16" name="Freeform 16"/>
          <p:cNvSpPr/>
          <p:nvPr/>
        </p:nvSpPr>
        <p:spPr>
          <a:xfrm>
            <a:off x="6587124" y="5867083"/>
            <a:ext cx="4919523" cy="3630565"/>
          </a:xfrm>
          <a:custGeom>
            <a:avLst/>
            <a:gdLst/>
            <a:ahLst/>
            <a:cxnLst/>
            <a:rect l="l" t="t" r="r" b="b"/>
            <a:pathLst>
              <a:path w="4919523" h="3630565">
                <a:moveTo>
                  <a:pt x="0" y="0"/>
                </a:moveTo>
                <a:lnTo>
                  <a:pt x="4919523" y="0"/>
                </a:lnTo>
                <a:lnTo>
                  <a:pt x="4919523" y="3630565"/>
                </a:lnTo>
                <a:lnTo>
                  <a:pt x="0" y="3630565"/>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17" name="TextBox 17"/>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18" name="TextBox 18"/>
          <p:cNvSpPr txBox="1"/>
          <p:nvPr/>
        </p:nvSpPr>
        <p:spPr>
          <a:xfrm>
            <a:off x="3784278" y="292225"/>
            <a:ext cx="10617522"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Structural Analysis of </a:t>
            </a:r>
            <a:r>
              <a:rPr lang="en-US" sz="5199" b="1" dirty="0" err="1">
                <a:solidFill>
                  <a:srgbClr val="000000"/>
                </a:solidFill>
                <a:latin typeface="Canva Sans Bold"/>
                <a:ea typeface="Canva Sans Bold"/>
                <a:cs typeface="Canva Sans Bold"/>
                <a:sym typeface="Canva Sans Bold"/>
              </a:rPr>
              <a:t>Tricopter</a:t>
            </a:r>
            <a:endParaRPr lang="en-US" sz="5199" b="1" dirty="0">
              <a:solidFill>
                <a:srgbClr val="000000"/>
              </a:solidFill>
              <a:latin typeface="Canva Sans Bold"/>
              <a:ea typeface="Canva Sans Bold"/>
              <a:cs typeface="Canva Sans Bold"/>
              <a:sym typeface="Canva Sans Bold"/>
            </a:endParaRPr>
          </a:p>
        </p:txBody>
      </p:sp>
      <p:sp>
        <p:nvSpPr>
          <p:cNvPr id="19" name="TextBox 19"/>
          <p:cNvSpPr txBox="1"/>
          <p:nvPr/>
        </p:nvSpPr>
        <p:spPr>
          <a:xfrm>
            <a:off x="6993980" y="1542154"/>
            <a:ext cx="3652838"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Hand Calculation</a:t>
            </a:r>
          </a:p>
        </p:txBody>
      </p:sp>
      <p:sp>
        <p:nvSpPr>
          <p:cNvPr id="20" name="TextBox 20"/>
          <p:cNvSpPr txBox="1"/>
          <p:nvPr/>
        </p:nvSpPr>
        <p:spPr>
          <a:xfrm>
            <a:off x="11055572" y="3144639"/>
            <a:ext cx="281732"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P</a:t>
            </a:r>
          </a:p>
        </p:txBody>
      </p:sp>
      <p:sp>
        <p:nvSpPr>
          <p:cNvPr id="21" name="TextBox 21"/>
          <p:cNvSpPr txBox="1"/>
          <p:nvPr/>
        </p:nvSpPr>
        <p:spPr>
          <a:xfrm>
            <a:off x="12437369" y="4825526"/>
            <a:ext cx="249734"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L</a:t>
            </a:r>
          </a:p>
        </p:txBody>
      </p:sp>
      <p:sp>
        <p:nvSpPr>
          <p:cNvPr id="22" name="TextBox 22"/>
          <p:cNvSpPr txBox="1"/>
          <p:nvPr/>
        </p:nvSpPr>
        <p:spPr>
          <a:xfrm>
            <a:off x="12104019" y="5771396"/>
            <a:ext cx="3028950"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L : Arm Length</a:t>
            </a:r>
          </a:p>
        </p:txBody>
      </p:sp>
      <p:sp>
        <p:nvSpPr>
          <p:cNvPr id="23" name="TextBox 23"/>
          <p:cNvSpPr txBox="1"/>
          <p:nvPr/>
        </p:nvSpPr>
        <p:spPr>
          <a:xfrm>
            <a:off x="12170098" y="6495296"/>
            <a:ext cx="5925741"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P : Force acting on the beam</a:t>
            </a:r>
          </a:p>
        </p:txBody>
      </p:sp>
      <p:sp>
        <p:nvSpPr>
          <p:cNvPr id="24" name="TextBox 24"/>
          <p:cNvSpPr txBox="1"/>
          <p:nvPr/>
        </p:nvSpPr>
        <p:spPr>
          <a:xfrm>
            <a:off x="262110" y="2535308"/>
            <a:ext cx="15169652" cy="514350"/>
          </a:xfrm>
          <a:prstGeom prst="rect">
            <a:avLst/>
          </a:prstGeom>
        </p:spPr>
        <p:txBody>
          <a:bodyPr lIns="0" tIns="0" rIns="0" bIns="0" rtlCol="0" anchor="t">
            <a:spAutoFit/>
          </a:bodyPr>
          <a:lstStyle/>
          <a:p>
            <a:pPr algn="ctr">
              <a:lnSpc>
                <a:spcPts val="4200"/>
              </a:lnSpc>
            </a:pPr>
            <a:r>
              <a:rPr lang="en-US" sz="3000">
                <a:solidFill>
                  <a:srgbClr val="000000"/>
                </a:solidFill>
                <a:latin typeface="Canva Sans"/>
                <a:ea typeface="Canva Sans"/>
                <a:cs typeface="Canva Sans"/>
                <a:sym typeface="Canva Sans"/>
              </a:rPr>
              <a:t>Using equilibrium equation to calculation deflection of a cantilever beam</a:t>
            </a:r>
          </a:p>
        </p:txBody>
      </p:sp>
      <p:sp>
        <p:nvSpPr>
          <p:cNvPr id="25" name="TextBox 25"/>
          <p:cNvSpPr txBox="1"/>
          <p:nvPr/>
        </p:nvSpPr>
        <p:spPr>
          <a:xfrm>
            <a:off x="262110" y="3627989"/>
            <a:ext cx="9441962" cy="860425"/>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Given :</a:t>
            </a:r>
          </a:p>
          <a:p>
            <a:pPr algn="l">
              <a:lnSpc>
                <a:spcPts val="3499"/>
              </a:lnSpc>
            </a:pPr>
            <a:r>
              <a:rPr lang="en-US" sz="2499">
                <a:solidFill>
                  <a:srgbClr val="000000"/>
                </a:solidFill>
                <a:latin typeface="Canva Sans"/>
                <a:ea typeface="Canva Sans"/>
                <a:cs typeface="Canva Sans"/>
                <a:sym typeface="Canva Sans"/>
              </a:rPr>
              <a:t>P = 8 N , length = 250 mm , diameter = 16 mm</a:t>
            </a:r>
          </a:p>
        </p:txBody>
      </p:sp>
      <p:sp>
        <p:nvSpPr>
          <p:cNvPr id="26" name="TextBox 26"/>
          <p:cNvSpPr txBox="1"/>
          <p:nvPr/>
        </p:nvSpPr>
        <p:spPr>
          <a:xfrm>
            <a:off x="387362" y="4699253"/>
            <a:ext cx="6970395" cy="2174875"/>
          </a:xfrm>
          <a:prstGeom prst="rect">
            <a:avLst/>
          </a:prstGeom>
        </p:spPr>
        <p:txBody>
          <a:bodyPr lIns="0" tIns="0" rIns="0" bIns="0" rtlCol="0" anchor="t">
            <a:spAutoFit/>
          </a:bodyPr>
          <a:lstStyle/>
          <a:p>
            <a:pPr algn="l">
              <a:lnSpc>
                <a:spcPts val="3499"/>
              </a:lnSpc>
            </a:pPr>
            <a:r>
              <a:rPr lang="en-US" sz="2499" b="1">
                <a:solidFill>
                  <a:srgbClr val="000000"/>
                </a:solidFill>
                <a:latin typeface="Canva Sans Bold"/>
                <a:ea typeface="Canva Sans Bold"/>
                <a:cs typeface="Canva Sans Bold"/>
                <a:sym typeface="Canva Sans Bold"/>
              </a:rPr>
              <a:t>Formula used :</a:t>
            </a:r>
          </a:p>
          <a:p>
            <a:pPr algn="l">
              <a:lnSpc>
                <a:spcPts val="3499"/>
              </a:lnSpc>
            </a:pPr>
            <a:r>
              <a:rPr lang="en-US" sz="2499">
                <a:solidFill>
                  <a:srgbClr val="000000"/>
                </a:solidFill>
                <a:latin typeface="Canva Sans"/>
                <a:ea typeface="Canva Sans"/>
                <a:cs typeface="Canva Sans"/>
                <a:sym typeface="Canva Sans"/>
              </a:rPr>
              <a:t>Deflection : δ=PL³ / (3*E*I)</a:t>
            </a:r>
          </a:p>
          <a:p>
            <a:pPr algn="l">
              <a:lnSpc>
                <a:spcPts val="3499"/>
              </a:lnSpc>
            </a:pPr>
            <a:r>
              <a:rPr lang="en-US" sz="2499">
                <a:solidFill>
                  <a:srgbClr val="000000"/>
                </a:solidFill>
                <a:latin typeface="Canva Sans"/>
                <a:ea typeface="Canva Sans"/>
                <a:cs typeface="Canva Sans"/>
                <a:sym typeface="Canva Sans"/>
              </a:rPr>
              <a:t>Moment of Inertia : I=πD⁴/(64)</a:t>
            </a:r>
          </a:p>
          <a:p>
            <a:pPr algn="l">
              <a:lnSpc>
                <a:spcPts val="3499"/>
              </a:lnSpc>
            </a:pPr>
            <a:r>
              <a:rPr lang="en-US" sz="2499">
                <a:solidFill>
                  <a:srgbClr val="000000"/>
                </a:solidFill>
                <a:latin typeface="Canva Sans"/>
                <a:ea typeface="Canva Sans"/>
                <a:cs typeface="Canva Sans"/>
                <a:sym typeface="Canva Sans"/>
              </a:rPr>
              <a:t>Bending Stress : σ=M*R​/I</a:t>
            </a:r>
          </a:p>
          <a:p>
            <a:pPr algn="l">
              <a:lnSpc>
                <a:spcPts val="3499"/>
              </a:lnSpc>
            </a:pPr>
            <a:endParaRPr lang="en-US" sz="2499">
              <a:solidFill>
                <a:srgbClr val="000000"/>
              </a:solidFill>
              <a:latin typeface="Canva Sans"/>
              <a:ea typeface="Canva Sans"/>
              <a:cs typeface="Canva Sans"/>
              <a:sym typeface="Canva Sans"/>
            </a:endParaRPr>
          </a:p>
        </p:txBody>
      </p:sp>
      <p:sp>
        <p:nvSpPr>
          <p:cNvPr id="27" name="TextBox 27"/>
          <p:cNvSpPr txBox="1"/>
          <p:nvPr/>
        </p:nvSpPr>
        <p:spPr>
          <a:xfrm>
            <a:off x="262110" y="6835618"/>
            <a:ext cx="6128891" cy="1758950"/>
          </a:xfrm>
          <a:prstGeom prst="rect">
            <a:avLst/>
          </a:prstGeom>
        </p:spPr>
        <p:txBody>
          <a:bodyPr lIns="0" tIns="0" rIns="0" bIns="0" rtlCol="0" anchor="t">
            <a:spAutoFit/>
          </a:bodyPr>
          <a:lstStyle/>
          <a:p>
            <a:pPr algn="l">
              <a:lnSpc>
                <a:spcPts val="2800"/>
              </a:lnSpc>
            </a:pPr>
            <a:r>
              <a:rPr lang="en-US" sz="2000" b="1">
                <a:solidFill>
                  <a:srgbClr val="000000"/>
                </a:solidFill>
                <a:latin typeface="Canva Sans Bold"/>
                <a:ea typeface="Canva Sans Bold"/>
                <a:cs typeface="Canva Sans Bold"/>
                <a:sym typeface="Canva Sans Bold"/>
              </a:rPr>
              <a:t>Results :</a:t>
            </a:r>
          </a:p>
          <a:p>
            <a:pPr algn="l">
              <a:lnSpc>
                <a:spcPts val="2800"/>
              </a:lnSpc>
              <a:spcBef>
                <a:spcPct val="0"/>
              </a:spcBef>
            </a:pPr>
            <a:r>
              <a:rPr lang="en-US" sz="2000">
                <a:solidFill>
                  <a:srgbClr val="000000"/>
                </a:solidFill>
                <a:latin typeface="Canva Sans"/>
                <a:ea typeface="Canva Sans"/>
                <a:cs typeface="Canva Sans"/>
                <a:sym typeface="Canva Sans"/>
              </a:rPr>
              <a:t>Moment of Inertia (I): 3.2170e-09 m^4</a:t>
            </a:r>
          </a:p>
          <a:p>
            <a:pPr algn="l">
              <a:lnSpc>
                <a:spcPts val="2800"/>
              </a:lnSpc>
              <a:spcBef>
                <a:spcPct val="0"/>
              </a:spcBef>
            </a:pPr>
            <a:r>
              <a:rPr lang="en-US" sz="2000">
                <a:solidFill>
                  <a:srgbClr val="000000"/>
                </a:solidFill>
                <a:latin typeface="Canva Sans"/>
                <a:ea typeface="Canva Sans"/>
                <a:cs typeface="Canva Sans"/>
                <a:sym typeface="Canva Sans"/>
              </a:rPr>
              <a:t>Maximum Deflection at Free End: 0.1772 mm</a:t>
            </a:r>
          </a:p>
          <a:p>
            <a:pPr algn="l">
              <a:lnSpc>
                <a:spcPts val="2800"/>
              </a:lnSpc>
              <a:spcBef>
                <a:spcPct val="0"/>
              </a:spcBef>
            </a:pPr>
            <a:r>
              <a:rPr lang="en-US" sz="2000">
                <a:solidFill>
                  <a:srgbClr val="000000"/>
                </a:solidFill>
                <a:latin typeface="Canva Sans"/>
                <a:ea typeface="Canva Sans"/>
                <a:cs typeface="Canva Sans"/>
                <a:sym typeface="Canva Sans"/>
              </a:rPr>
              <a:t>Maximum Bending Moment at Fixed End: 2.00 N·m</a:t>
            </a:r>
          </a:p>
          <a:p>
            <a:pPr algn="l">
              <a:lnSpc>
                <a:spcPts val="2800"/>
              </a:lnSpc>
              <a:spcBef>
                <a:spcPct val="0"/>
              </a:spcBef>
            </a:pPr>
            <a:endParaRPr lang="en-US" sz="2000">
              <a:solidFill>
                <a:srgbClr val="000000"/>
              </a:solidFill>
              <a:latin typeface="Canva Sans"/>
              <a:ea typeface="Canva Sans"/>
              <a:cs typeface="Canva Sans"/>
              <a:sym typeface="Canv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028700" y="2053518"/>
            <a:ext cx="5059290" cy="2510672"/>
          </a:xfrm>
          <a:custGeom>
            <a:avLst/>
            <a:gdLst/>
            <a:ahLst/>
            <a:cxnLst/>
            <a:rect l="l" t="t" r="r" b="b"/>
            <a:pathLst>
              <a:path w="5059290" h="2510672">
                <a:moveTo>
                  <a:pt x="0" y="0"/>
                </a:moveTo>
                <a:lnTo>
                  <a:pt x="5059290" y="0"/>
                </a:lnTo>
                <a:lnTo>
                  <a:pt x="5059290" y="2510673"/>
                </a:lnTo>
                <a:lnTo>
                  <a:pt x="0" y="2510673"/>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3" name="Freeform 3"/>
          <p:cNvSpPr/>
          <p:nvPr/>
        </p:nvSpPr>
        <p:spPr>
          <a:xfrm>
            <a:off x="7170173" y="2053518"/>
            <a:ext cx="4371958" cy="2847238"/>
          </a:xfrm>
          <a:custGeom>
            <a:avLst/>
            <a:gdLst/>
            <a:ahLst/>
            <a:cxnLst/>
            <a:rect l="l" t="t" r="r" b="b"/>
            <a:pathLst>
              <a:path w="4371958" h="2847238">
                <a:moveTo>
                  <a:pt x="0" y="0"/>
                </a:moveTo>
                <a:lnTo>
                  <a:pt x="4371958" y="0"/>
                </a:lnTo>
                <a:lnTo>
                  <a:pt x="4371958" y="2847238"/>
                </a:lnTo>
                <a:lnTo>
                  <a:pt x="0" y="2847238"/>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12196544" y="2675261"/>
            <a:ext cx="5885329" cy="1603752"/>
          </a:xfrm>
          <a:custGeom>
            <a:avLst/>
            <a:gdLst/>
            <a:ahLst/>
            <a:cxnLst/>
            <a:rect l="l" t="t" r="r" b="b"/>
            <a:pathLst>
              <a:path w="5885329" h="1603752">
                <a:moveTo>
                  <a:pt x="0" y="0"/>
                </a:moveTo>
                <a:lnTo>
                  <a:pt x="5885328" y="0"/>
                </a:lnTo>
                <a:lnTo>
                  <a:pt x="5885328" y="1603752"/>
                </a:lnTo>
                <a:lnTo>
                  <a:pt x="0" y="1603752"/>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Freeform 5"/>
          <p:cNvSpPr/>
          <p:nvPr/>
        </p:nvSpPr>
        <p:spPr>
          <a:xfrm>
            <a:off x="726538" y="5997575"/>
            <a:ext cx="7150327" cy="3172958"/>
          </a:xfrm>
          <a:custGeom>
            <a:avLst/>
            <a:gdLst/>
            <a:ahLst/>
            <a:cxnLst/>
            <a:rect l="l" t="t" r="r" b="b"/>
            <a:pathLst>
              <a:path w="7150327" h="3172958">
                <a:moveTo>
                  <a:pt x="0" y="0"/>
                </a:moveTo>
                <a:lnTo>
                  <a:pt x="7150327" y="0"/>
                </a:lnTo>
                <a:lnTo>
                  <a:pt x="7150327" y="3172958"/>
                </a:lnTo>
                <a:lnTo>
                  <a:pt x="0" y="3172958"/>
                </a:lnTo>
                <a:lnTo>
                  <a:pt x="0" y="0"/>
                </a:lnTo>
                <a:close/>
              </a:path>
            </a:pathLst>
          </a:custGeom>
          <a:blipFill>
            <a:blip r:embed="rId5"/>
            <a:stretch>
              <a:fillRect/>
            </a:stretch>
          </a:blipFill>
          <a:ln w="38100" cap="sq">
            <a:solidFill>
              <a:srgbClr val="000000"/>
            </a:solidFill>
            <a:prstDash val="solid"/>
            <a:miter/>
          </a:ln>
        </p:spPr>
        <p:txBody>
          <a:bodyPr/>
          <a:lstStyle/>
          <a:p>
            <a:endParaRPr lang="en-IN"/>
          </a:p>
        </p:txBody>
      </p:sp>
      <p:sp>
        <p:nvSpPr>
          <p:cNvPr id="6" name="Freeform 6"/>
          <p:cNvSpPr/>
          <p:nvPr/>
        </p:nvSpPr>
        <p:spPr>
          <a:xfrm>
            <a:off x="10065861" y="5863620"/>
            <a:ext cx="6597331" cy="3306912"/>
          </a:xfrm>
          <a:custGeom>
            <a:avLst/>
            <a:gdLst/>
            <a:ahLst/>
            <a:cxnLst/>
            <a:rect l="l" t="t" r="r" b="b"/>
            <a:pathLst>
              <a:path w="6597331" h="3306912">
                <a:moveTo>
                  <a:pt x="0" y="0"/>
                </a:moveTo>
                <a:lnTo>
                  <a:pt x="6597331" y="0"/>
                </a:lnTo>
                <a:lnTo>
                  <a:pt x="6597331" y="3306913"/>
                </a:lnTo>
                <a:lnTo>
                  <a:pt x="0" y="3306913"/>
                </a:lnTo>
                <a:lnTo>
                  <a:pt x="0" y="0"/>
                </a:lnTo>
                <a:close/>
              </a:path>
            </a:pathLst>
          </a:custGeom>
          <a:blipFill>
            <a:blip r:embed="rId6"/>
            <a:stretch>
              <a:fillRect/>
            </a:stretch>
          </a:blipFill>
          <a:ln w="38100" cap="sq">
            <a:solidFill>
              <a:srgbClr val="000000"/>
            </a:solidFill>
            <a:prstDash val="solid"/>
            <a:miter/>
          </a:ln>
        </p:spPr>
        <p:txBody>
          <a:bodyPr/>
          <a:lstStyle/>
          <a:p>
            <a:endParaRPr lang="en-IN"/>
          </a:p>
        </p:txBody>
      </p:sp>
      <p:sp>
        <p:nvSpPr>
          <p:cNvPr id="7" name="TextBox 7"/>
          <p:cNvSpPr txBox="1"/>
          <p:nvPr/>
        </p:nvSpPr>
        <p:spPr>
          <a:xfrm>
            <a:off x="3329869" y="962025"/>
            <a:ext cx="11117312"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Geometry Creation , Boundary Conditions &amp; Meshing</a:t>
            </a:r>
          </a:p>
        </p:txBody>
      </p:sp>
      <p:sp>
        <p:nvSpPr>
          <p:cNvPr id="8" name="TextBox 8"/>
          <p:cNvSpPr txBox="1"/>
          <p:nvPr/>
        </p:nvSpPr>
        <p:spPr>
          <a:xfrm>
            <a:off x="3512964" y="31847"/>
            <a:ext cx="10751121"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Structural Analysis of </a:t>
            </a:r>
            <a:r>
              <a:rPr lang="en-US" sz="5199" b="1" dirty="0" err="1">
                <a:solidFill>
                  <a:srgbClr val="000000"/>
                </a:solidFill>
                <a:latin typeface="Canva Sans Bold"/>
                <a:ea typeface="Canva Sans Bold"/>
                <a:cs typeface="Canva Sans Bold"/>
                <a:sym typeface="Canva Sans Bold"/>
              </a:rPr>
              <a:t>Tricopter</a:t>
            </a:r>
            <a:endParaRPr lang="en-US" sz="5199" b="1" dirty="0">
              <a:solidFill>
                <a:srgbClr val="000000"/>
              </a:solidFill>
              <a:latin typeface="Canva Sans Bold"/>
              <a:ea typeface="Canva Sans Bold"/>
              <a:cs typeface="Canva Sans Bold"/>
              <a:sym typeface="Canva Sans Bold"/>
            </a:endParaRPr>
          </a:p>
        </p:txBody>
      </p:sp>
      <p:sp>
        <p:nvSpPr>
          <p:cNvPr id="9" name="TextBox 9"/>
          <p:cNvSpPr txBox="1"/>
          <p:nvPr/>
        </p:nvSpPr>
        <p:spPr>
          <a:xfrm>
            <a:off x="1782938" y="4679950"/>
            <a:ext cx="3823320" cy="869949"/>
          </a:xfrm>
          <a:prstGeom prst="rect">
            <a:avLst/>
          </a:prstGeom>
        </p:spPr>
        <p:txBody>
          <a:bodyPr lIns="0" tIns="0" rIns="0" bIns="0" rtlCol="0" anchor="t">
            <a:spAutoFit/>
          </a:bodyPr>
          <a:lstStyle/>
          <a:p>
            <a:pPr algn="l">
              <a:lnSpc>
                <a:spcPts val="3500"/>
              </a:lnSpc>
            </a:pPr>
            <a:r>
              <a:rPr lang="en-US" sz="2500">
                <a:solidFill>
                  <a:srgbClr val="000000"/>
                </a:solidFill>
                <a:latin typeface="Canva Sans"/>
                <a:ea typeface="Canva Sans"/>
                <a:cs typeface="Canva Sans"/>
                <a:sym typeface="Canva Sans"/>
              </a:rPr>
              <a:t>Creation of solid body in solidworks/spaceclaim</a:t>
            </a:r>
          </a:p>
        </p:txBody>
      </p:sp>
      <p:sp>
        <p:nvSpPr>
          <p:cNvPr id="10" name="TextBox 10"/>
          <p:cNvSpPr txBox="1"/>
          <p:nvPr/>
        </p:nvSpPr>
        <p:spPr>
          <a:xfrm>
            <a:off x="6831352" y="4951442"/>
            <a:ext cx="5049599" cy="431799"/>
          </a:xfrm>
          <a:prstGeom prst="rect">
            <a:avLst/>
          </a:prstGeom>
        </p:spPr>
        <p:txBody>
          <a:bodyPr lIns="0" tIns="0" rIns="0" bIns="0" rtlCol="0" anchor="t">
            <a:spAutoFit/>
          </a:bodyPr>
          <a:lstStyle/>
          <a:p>
            <a:pPr algn="ctr">
              <a:lnSpc>
                <a:spcPts val="3500"/>
              </a:lnSpc>
            </a:pPr>
            <a:r>
              <a:rPr lang="en-US" sz="2500">
                <a:solidFill>
                  <a:srgbClr val="000000"/>
                </a:solidFill>
                <a:latin typeface="Canva Sans"/>
                <a:ea typeface="Canva Sans"/>
                <a:cs typeface="Canva Sans"/>
                <a:sym typeface="Canva Sans"/>
              </a:rPr>
              <a:t>Assigning of Material Properties</a:t>
            </a:r>
          </a:p>
        </p:txBody>
      </p:sp>
      <p:sp>
        <p:nvSpPr>
          <p:cNvPr id="11" name="TextBox 11"/>
          <p:cNvSpPr txBox="1"/>
          <p:nvPr/>
        </p:nvSpPr>
        <p:spPr>
          <a:xfrm>
            <a:off x="12740450" y="4507041"/>
            <a:ext cx="5049599" cy="869949"/>
          </a:xfrm>
          <a:prstGeom prst="rect">
            <a:avLst/>
          </a:prstGeom>
        </p:spPr>
        <p:txBody>
          <a:bodyPr lIns="0" tIns="0" rIns="0" bIns="0" rtlCol="0" anchor="t">
            <a:spAutoFit/>
          </a:bodyPr>
          <a:lstStyle/>
          <a:p>
            <a:pPr algn="ctr">
              <a:lnSpc>
                <a:spcPts val="3500"/>
              </a:lnSpc>
            </a:pPr>
            <a:r>
              <a:rPr lang="en-US" sz="2500">
                <a:solidFill>
                  <a:srgbClr val="000000"/>
                </a:solidFill>
                <a:latin typeface="Canva Sans"/>
                <a:ea typeface="Canva Sans"/>
                <a:cs typeface="Canva Sans"/>
                <a:sym typeface="Canva Sans"/>
              </a:rPr>
              <a:t>Boundary Condition : Fixed Support at the bottom</a:t>
            </a:r>
          </a:p>
        </p:txBody>
      </p:sp>
      <p:sp>
        <p:nvSpPr>
          <p:cNvPr id="12" name="TextBox 12"/>
          <p:cNvSpPr txBox="1"/>
          <p:nvPr/>
        </p:nvSpPr>
        <p:spPr>
          <a:xfrm>
            <a:off x="1028700" y="9201150"/>
            <a:ext cx="6141473" cy="869949"/>
          </a:xfrm>
          <a:prstGeom prst="rect">
            <a:avLst/>
          </a:prstGeom>
        </p:spPr>
        <p:txBody>
          <a:bodyPr lIns="0" tIns="0" rIns="0" bIns="0" rtlCol="0" anchor="t">
            <a:spAutoFit/>
          </a:bodyPr>
          <a:lstStyle/>
          <a:p>
            <a:pPr algn="ctr">
              <a:lnSpc>
                <a:spcPts val="3500"/>
              </a:lnSpc>
            </a:pPr>
            <a:r>
              <a:rPr lang="en-US" sz="2500">
                <a:solidFill>
                  <a:srgbClr val="000000"/>
                </a:solidFill>
                <a:latin typeface="Canva Sans"/>
                <a:ea typeface="Canva Sans"/>
                <a:cs typeface="Canva Sans"/>
                <a:sym typeface="Canva Sans"/>
              </a:rPr>
              <a:t>Boundary Condition : Force acting at the placed motor of 10 N</a:t>
            </a:r>
          </a:p>
        </p:txBody>
      </p:sp>
      <p:sp>
        <p:nvSpPr>
          <p:cNvPr id="13" name="TextBox 13"/>
          <p:cNvSpPr txBox="1"/>
          <p:nvPr/>
        </p:nvSpPr>
        <p:spPr>
          <a:xfrm>
            <a:off x="10521720" y="9201150"/>
            <a:ext cx="6141473" cy="431799"/>
          </a:xfrm>
          <a:prstGeom prst="rect">
            <a:avLst/>
          </a:prstGeom>
        </p:spPr>
        <p:txBody>
          <a:bodyPr lIns="0" tIns="0" rIns="0" bIns="0" rtlCol="0" anchor="t">
            <a:spAutoFit/>
          </a:bodyPr>
          <a:lstStyle/>
          <a:p>
            <a:pPr algn="ctr">
              <a:lnSpc>
                <a:spcPts val="3500"/>
              </a:lnSpc>
            </a:pPr>
            <a:r>
              <a:rPr lang="en-US" sz="2500">
                <a:solidFill>
                  <a:srgbClr val="000000"/>
                </a:solidFill>
                <a:latin typeface="Canva Sans"/>
                <a:ea typeface="Canva Sans"/>
                <a:cs typeface="Canva Sans"/>
                <a:sym typeface="Canva Sans"/>
              </a:rPr>
              <a:t>Meshed Part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687661" y="1260286"/>
          <a:ext cx="8520949" cy="7766426"/>
        </p:xfrm>
        <a:graphic>
          <a:graphicData uri="http://schemas.openxmlformats.org/drawingml/2006/table">
            <a:tbl>
              <a:tblPr/>
              <a:tblGrid>
                <a:gridCol w="4724890">
                  <a:extLst>
                    <a:ext uri="{9D8B030D-6E8A-4147-A177-3AD203B41FA5}">
                      <a16:colId xmlns:a16="http://schemas.microsoft.com/office/drawing/2014/main" val="20000"/>
                    </a:ext>
                  </a:extLst>
                </a:gridCol>
                <a:gridCol w="3796059">
                  <a:extLst>
                    <a:ext uri="{9D8B030D-6E8A-4147-A177-3AD203B41FA5}">
                      <a16:colId xmlns:a16="http://schemas.microsoft.com/office/drawing/2014/main" val="20001"/>
                    </a:ext>
                  </a:extLst>
                </a:gridCol>
              </a:tblGrid>
              <a:tr h="1114314">
                <a:tc>
                  <a:txBody>
                    <a:bodyPr/>
                    <a:lstStyle/>
                    <a:p>
                      <a:pPr algn="ctr">
                        <a:lnSpc>
                          <a:spcPts val="2659"/>
                        </a:lnSpc>
                        <a:defRPr/>
                      </a:pPr>
                      <a:r>
                        <a:rPr lang="en-US" sz="1899" b="1">
                          <a:solidFill>
                            <a:srgbClr val="000000"/>
                          </a:solidFill>
                          <a:latin typeface="Open Sans Extra Bold"/>
                          <a:ea typeface="Open Sans Extra Bold"/>
                          <a:cs typeface="Open Sans Extra Bold"/>
                          <a:sym typeface="Open Sans Extra Bold"/>
                        </a:rPr>
                        <a:t>Mesh Parameter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Open Sans Extra Bold"/>
                          <a:ea typeface="Open Sans Extra Bold"/>
                          <a:cs typeface="Open Sans Extra Bold"/>
                          <a:sym typeface="Open Sans Extra Bold"/>
                        </a:rPr>
                        <a:t>Value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14314">
                <a:tc>
                  <a:txBody>
                    <a:bodyPr/>
                    <a:lstStyle/>
                    <a:p>
                      <a:pPr algn="ctr">
                        <a:lnSpc>
                          <a:spcPts val="2659"/>
                        </a:lnSpc>
                        <a:defRPr/>
                      </a:pPr>
                      <a:r>
                        <a:rPr lang="en-US" sz="1899">
                          <a:solidFill>
                            <a:srgbClr val="000000"/>
                          </a:solidFill>
                          <a:latin typeface="Open Sans Extra Bold"/>
                          <a:ea typeface="Open Sans Extra Bold"/>
                          <a:cs typeface="Open Sans Extra Bold"/>
                          <a:sym typeface="Open Sans Extra Bold"/>
                        </a:rPr>
                        <a:t>Nodes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Extra Bold"/>
                          <a:ea typeface="Open Sans Extra Bold"/>
                          <a:cs typeface="Open Sans Extra Bold"/>
                          <a:sym typeface="Open Sans Extra Bold"/>
                        </a:rPr>
                        <a:t>388996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15555">
                <a:tc>
                  <a:txBody>
                    <a:bodyPr/>
                    <a:lstStyle/>
                    <a:p>
                      <a:pPr algn="ctr">
                        <a:lnSpc>
                          <a:spcPts val="2659"/>
                        </a:lnSpc>
                        <a:defRPr/>
                      </a:pPr>
                      <a:r>
                        <a:rPr lang="en-US" sz="1899">
                          <a:solidFill>
                            <a:srgbClr val="000000"/>
                          </a:solidFill>
                          <a:latin typeface="Open Sans Extra Bold"/>
                          <a:ea typeface="Open Sans Extra Bold"/>
                          <a:cs typeface="Open Sans Extra Bold"/>
                          <a:sym typeface="Open Sans Extra Bold"/>
                        </a:rPr>
                        <a:t>Elements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Extra Bold"/>
                          <a:ea typeface="Open Sans Extra Bold"/>
                          <a:cs typeface="Open Sans Extra Bold"/>
                          <a:sym typeface="Open Sans Extra Bold"/>
                        </a:rPr>
                        <a:t>94485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74081">
                <a:tc>
                  <a:txBody>
                    <a:bodyPr/>
                    <a:lstStyle/>
                    <a:p>
                      <a:pPr algn="ctr">
                        <a:lnSpc>
                          <a:spcPts val="2659"/>
                        </a:lnSpc>
                        <a:defRPr/>
                      </a:pPr>
                      <a:r>
                        <a:rPr lang="en-US" sz="1899">
                          <a:solidFill>
                            <a:srgbClr val="000000"/>
                          </a:solidFill>
                          <a:latin typeface="Open Sans Extra Bold"/>
                          <a:ea typeface="Open Sans Extra Bold"/>
                          <a:cs typeface="Open Sans Extra Bold"/>
                          <a:sym typeface="Open Sans Extra Bold"/>
                        </a:rPr>
                        <a:t>Orthogonal Quality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Min : 0.054</a:t>
                      </a:r>
                      <a:endParaRPr lang="en-US" sz="1100"/>
                    </a:p>
                    <a:p>
                      <a:pPr algn="ctr">
                        <a:lnSpc>
                          <a:spcPts val="2659"/>
                        </a:lnSpc>
                      </a:pPr>
                      <a:r>
                        <a:rPr lang="en-US" sz="1899" b="1">
                          <a:solidFill>
                            <a:srgbClr val="000000"/>
                          </a:solidFill>
                          <a:latin typeface="Canva Sans Bold"/>
                          <a:ea typeface="Canva Sans Bold"/>
                          <a:cs typeface="Canva Sans Bold"/>
                          <a:sym typeface="Canva Sans Bold"/>
                        </a:rPr>
                        <a:t>Max : 0.999</a:t>
                      </a:r>
                    </a:p>
                    <a:p>
                      <a:pPr algn="ctr">
                        <a:lnSpc>
                          <a:spcPts val="2659"/>
                        </a:lnSpc>
                      </a:pPr>
                      <a:r>
                        <a:rPr lang="en-US" sz="1899" b="1">
                          <a:solidFill>
                            <a:srgbClr val="000000"/>
                          </a:solidFill>
                          <a:latin typeface="Canva Sans Bold"/>
                          <a:ea typeface="Canva Sans Bold"/>
                          <a:cs typeface="Canva Sans Bold"/>
                          <a:sym typeface="Canva Sans Bold"/>
                        </a:rPr>
                        <a:t>Average : 0.813</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74081">
                <a:tc>
                  <a:txBody>
                    <a:bodyPr/>
                    <a:lstStyle/>
                    <a:p>
                      <a:pPr algn="ctr">
                        <a:lnSpc>
                          <a:spcPts val="2659"/>
                        </a:lnSpc>
                        <a:defRPr/>
                      </a:pPr>
                      <a:r>
                        <a:rPr lang="en-US" sz="1899">
                          <a:solidFill>
                            <a:srgbClr val="000000"/>
                          </a:solidFill>
                          <a:latin typeface="Open Sans Extra Bold"/>
                          <a:ea typeface="Open Sans Extra Bold"/>
                          <a:cs typeface="Open Sans Extra Bold"/>
                          <a:sym typeface="Open Sans Extra Bold"/>
                        </a:rPr>
                        <a:t>Jacobian Ratio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Min : 1</a:t>
                      </a:r>
                      <a:endParaRPr lang="en-US" sz="1100"/>
                    </a:p>
                    <a:p>
                      <a:pPr algn="ctr">
                        <a:lnSpc>
                          <a:spcPts val="2659"/>
                        </a:lnSpc>
                      </a:pPr>
                      <a:r>
                        <a:rPr lang="en-US" sz="1899" b="1">
                          <a:solidFill>
                            <a:srgbClr val="000000"/>
                          </a:solidFill>
                          <a:latin typeface="Canva Sans Bold"/>
                          <a:ea typeface="Canva Sans Bold"/>
                          <a:cs typeface="Canva Sans Bold"/>
                          <a:sym typeface="Canva Sans Bold"/>
                        </a:rPr>
                        <a:t>Max : 12.25</a:t>
                      </a:r>
                    </a:p>
                    <a:p>
                      <a:pPr algn="ctr">
                        <a:lnSpc>
                          <a:spcPts val="2659"/>
                        </a:lnSpc>
                      </a:pPr>
                      <a:r>
                        <a:rPr lang="en-US" sz="1899" b="1">
                          <a:solidFill>
                            <a:srgbClr val="000000"/>
                          </a:solidFill>
                          <a:latin typeface="Canva Sans Bold"/>
                          <a:ea typeface="Canva Sans Bold"/>
                          <a:cs typeface="Canva Sans Bold"/>
                          <a:sym typeface="Canva Sans Bold"/>
                        </a:rPr>
                        <a:t>Average :  1.77</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74081">
                <a:tc>
                  <a:txBody>
                    <a:bodyPr/>
                    <a:lstStyle/>
                    <a:p>
                      <a:pPr algn="ctr">
                        <a:lnSpc>
                          <a:spcPts val="2659"/>
                        </a:lnSpc>
                        <a:defRPr/>
                      </a:pPr>
                      <a:r>
                        <a:rPr lang="en-US" sz="1899">
                          <a:solidFill>
                            <a:srgbClr val="000000"/>
                          </a:solidFill>
                          <a:latin typeface="Open Sans Extra Bold"/>
                          <a:ea typeface="Open Sans Extra Bold"/>
                          <a:cs typeface="Open Sans Extra Bold"/>
                          <a:sym typeface="Open Sans Extra Bold"/>
                        </a:rPr>
                        <a:t>Aspect Ratio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Min : 1.001</a:t>
                      </a:r>
                      <a:endParaRPr lang="en-US" sz="1100"/>
                    </a:p>
                    <a:p>
                      <a:pPr algn="ctr">
                        <a:lnSpc>
                          <a:spcPts val="2659"/>
                        </a:lnSpc>
                      </a:pPr>
                      <a:r>
                        <a:rPr lang="en-US" sz="1899" b="1">
                          <a:solidFill>
                            <a:srgbClr val="000000"/>
                          </a:solidFill>
                          <a:latin typeface="Canva Sans Bold"/>
                          <a:ea typeface="Canva Sans Bold"/>
                          <a:cs typeface="Canva Sans Bold"/>
                          <a:sym typeface="Canva Sans Bold"/>
                        </a:rPr>
                        <a:t>Max : 15.12</a:t>
                      </a:r>
                    </a:p>
                    <a:p>
                      <a:pPr algn="ctr">
                        <a:lnSpc>
                          <a:spcPts val="2659"/>
                        </a:lnSpc>
                      </a:pPr>
                      <a:r>
                        <a:rPr lang="en-US" sz="1899" b="1">
                          <a:solidFill>
                            <a:srgbClr val="000000"/>
                          </a:solidFill>
                          <a:latin typeface="Canva Sans Bold"/>
                          <a:ea typeface="Canva Sans Bold"/>
                          <a:cs typeface="Canva Sans Bold"/>
                          <a:sym typeface="Canva Sans Bold"/>
                        </a:rPr>
                        <a:t>Average : 2.47</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7727676" y="323612"/>
            <a:ext cx="3168923" cy="580390"/>
          </a:xfrm>
          <a:prstGeom prst="rect">
            <a:avLst/>
          </a:prstGeom>
        </p:spPr>
        <p:txBody>
          <a:bodyPr wrap="square" lIns="0" tIns="0" rIns="0" bIns="0" rtlCol="0" anchor="t">
            <a:spAutoFit/>
          </a:bodyPr>
          <a:lstStyle/>
          <a:p>
            <a:pPr algn="ctr">
              <a:lnSpc>
                <a:spcPts val="4759"/>
              </a:lnSpc>
            </a:pPr>
            <a:r>
              <a:rPr lang="en-US" sz="3399" b="1" dirty="0">
                <a:solidFill>
                  <a:srgbClr val="000000"/>
                </a:solidFill>
                <a:latin typeface="Canva Sans Bold"/>
                <a:ea typeface="Canva Sans Bold"/>
                <a:cs typeface="Canva Sans Bold"/>
                <a:sym typeface="Canva Sans Bold"/>
              </a:rPr>
              <a:t>Mesh Criteria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376579" y="1028700"/>
            <a:ext cx="8010753" cy="4235686"/>
          </a:xfrm>
          <a:custGeom>
            <a:avLst/>
            <a:gdLst/>
            <a:ahLst/>
            <a:cxnLst/>
            <a:rect l="l" t="t" r="r" b="b"/>
            <a:pathLst>
              <a:path w="8010753" h="4235686">
                <a:moveTo>
                  <a:pt x="0" y="0"/>
                </a:moveTo>
                <a:lnTo>
                  <a:pt x="8010753" y="0"/>
                </a:lnTo>
                <a:lnTo>
                  <a:pt x="8010753" y="4235686"/>
                </a:lnTo>
                <a:lnTo>
                  <a:pt x="0" y="4235686"/>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3" name="Freeform 3"/>
          <p:cNvSpPr/>
          <p:nvPr/>
        </p:nvSpPr>
        <p:spPr>
          <a:xfrm>
            <a:off x="9144000" y="1096025"/>
            <a:ext cx="8461709" cy="4336626"/>
          </a:xfrm>
          <a:custGeom>
            <a:avLst/>
            <a:gdLst/>
            <a:ahLst/>
            <a:cxnLst/>
            <a:rect l="l" t="t" r="r" b="b"/>
            <a:pathLst>
              <a:path w="8461709" h="4336626">
                <a:moveTo>
                  <a:pt x="0" y="0"/>
                </a:moveTo>
                <a:lnTo>
                  <a:pt x="8461709" y="0"/>
                </a:lnTo>
                <a:lnTo>
                  <a:pt x="8461709" y="4336626"/>
                </a:lnTo>
                <a:lnTo>
                  <a:pt x="0" y="4336626"/>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5650584" y="6039076"/>
            <a:ext cx="6986833" cy="3694288"/>
          </a:xfrm>
          <a:custGeom>
            <a:avLst/>
            <a:gdLst/>
            <a:ahLst/>
            <a:cxnLst/>
            <a:rect l="l" t="t" r="r" b="b"/>
            <a:pathLst>
              <a:path w="6986833" h="3694288">
                <a:moveTo>
                  <a:pt x="0" y="0"/>
                </a:moveTo>
                <a:lnTo>
                  <a:pt x="6986832" y="0"/>
                </a:lnTo>
                <a:lnTo>
                  <a:pt x="6986832" y="3694288"/>
                </a:lnTo>
                <a:lnTo>
                  <a:pt x="0" y="3694288"/>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6178904" y="144506"/>
            <a:ext cx="5708296" cy="580390"/>
          </a:xfrm>
          <a:prstGeom prst="rect">
            <a:avLst/>
          </a:prstGeom>
        </p:spPr>
        <p:txBody>
          <a:bodyPr wrap="square" lIns="0" tIns="0" rIns="0" bIns="0" rtlCol="0" anchor="t">
            <a:spAutoFit/>
          </a:bodyPr>
          <a:lstStyle/>
          <a:p>
            <a:pPr algn="ctr">
              <a:lnSpc>
                <a:spcPts val="4759"/>
              </a:lnSpc>
            </a:pPr>
            <a:r>
              <a:rPr lang="en-US" sz="3399" b="1" dirty="0">
                <a:solidFill>
                  <a:srgbClr val="000000"/>
                </a:solidFill>
                <a:latin typeface="Canva Sans Bold"/>
                <a:ea typeface="Canva Sans Bold"/>
                <a:cs typeface="Canva Sans Bold"/>
                <a:sym typeface="Canva Sans Bold"/>
              </a:rPr>
              <a:t>Static Structural Results</a:t>
            </a:r>
          </a:p>
        </p:txBody>
      </p:sp>
      <p:sp>
        <p:nvSpPr>
          <p:cNvPr id="6" name="TextBox 6"/>
          <p:cNvSpPr txBox="1"/>
          <p:nvPr/>
        </p:nvSpPr>
        <p:spPr>
          <a:xfrm>
            <a:off x="2966079" y="5312001"/>
            <a:ext cx="2831753" cy="422275"/>
          </a:xfrm>
          <a:prstGeom prst="rect">
            <a:avLst/>
          </a:prstGeom>
        </p:spPr>
        <p:txBody>
          <a:bodyPr lIns="0" tIns="0" rIns="0" bIns="0" rtlCol="0" anchor="t">
            <a:spAutoFit/>
          </a:bodyPr>
          <a:lstStyle/>
          <a:p>
            <a:pPr algn="ctr">
              <a:lnSpc>
                <a:spcPts val="3499"/>
              </a:lnSpc>
            </a:pPr>
            <a:r>
              <a:rPr lang="en-US" sz="2499" b="1">
                <a:solidFill>
                  <a:srgbClr val="000000"/>
                </a:solidFill>
                <a:latin typeface="Canva Sans Bold"/>
                <a:ea typeface="Canva Sans Bold"/>
                <a:cs typeface="Canva Sans Bold"/>
                <a:sym typeface="Canva Sans Bold"/>
              </a:rPr>
              <a:t>Total Deformation</a:t>
            </a:r>
          </a:p>
        </p:txBody>
      </p:sp>
      <p:sp>
        <p:nvSpPr>
          <p:cNvPr id="7" name="TextBox 7"/>
          <p:cNvSpPr txBox="1"/>
          <p:nvPr/>
        </p:nvSpPr>
        <p:spPr>
          <a:xfrm>
            <a:off x="12637416" y="5499326"/>
            <a:ext cx="2594967" cy="422275"/>
          </a:xfrm>
          <a:prstGeom prst="rect">
            <a:avLst/>
          </a:prstGeom>
        </p:spPr>
        <p:txBody>
          <a:bodyPr lIns="0" tIns="0" rIns="0" bIns="0" rtlCol="0" anchor="t">
            <a:spAutoFit/>
          </a:bodyPr>
          <a:lstStyle/>
          <a:p>
            <a:pPr algn="ctr">
              <a:lnSpc>
                <a:spcPts val="3499"/>
              </a:lnSpc>
            </a:pPr>
            <a:r>
              <a:rPr lang="en-US" sz="2499" b="1">
                <a:solidFill>
                  <a:srgbClr val="000000"/>
                </a:solidFill>
                <a:latin typeface="Canva Sans Bold"/>
                <a:ea typeface="Canva Sans Bold"/>
                <a:cs typeface="Canva Sans Bold"/>
                <a:sym typeface="Canva Sans Bold"/>
              </a:rPr>
              <a:t>Von Mises Stress</a:t>
            </a:r>
          </a:p>
        </p:txBody>
      </p:sp>
      <p:sp>
        <p:nvSpPr>
          <p:cNvPr id="8" name="TextBox 8"/>
          <p:cNvSpPr txBox="1"/>
          <p:nvPr/>
        </p:nvSpPr>
        <p:spPr>
          <a:xfrm>
            <a:off x="8115118" y="9685739"/>
            <a:ext cx="2567732" cy="422275"/>
          </a:xfrm>
          <a:prstGeom prst="rect">
            <a:avLst/>
          </a:prstGeom>
        </p:spPr>
        <p:txBody>
          <a:bodyPr lIns="0" tIns="0" rIns="0" bIns="0" rtlCol="0" anchor="t">
            <a:spAutoFit/>
          </a:bodyPr>
          <a:lstStyle/>
          <a:p>
            <a:pPr algn="ctr">
              <a:lnSpc>
                <a:spcPts val="3499"/>
              </a:lnSpc>
            </a:pPr>
            <a:r>
              <a:rPr lang="en-US" sz="2499" b="1">
                <a:solidFill>
                  <a:srgbClr val="000000"/>
                </a:solidFill>
                <a:latin typeface="Canva Sans Bold"/>
                <a:ea typeface="Canva Sans Bold"/>
                <a:cs typeface="Canva Sans Bold"/>
                <a:sym typeface="Canva Sans Bold"/>
              </a:rPr>
              <a:t>Von Mises Strain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545845" y="1404022"/>
            <a:ext cx="11110919" cy="3118854"/>
          </a:xfrm>
          <a:custGeom>
            <a:avLst/>
            <a:gdLst/>
            <a:ahLst/>
            <a:cxnLst/>
            <a:rect l="l" t="t" r="r" b="b"/>
            <a:pathLst>
              <a:path w="11110919" h="3118854">
                <a:moveTo>
                  <a:pt x="0" y="0"/>
                </a:moveTo>
                <a:lnTo>
                  <a:pt x="11110918" y="0"/>
                </a:lnTo>
                <a:lnTo>
                  <a:pt x="11110918" y="3118854"/>
                </a:lnTo>
                <a:lnTo>
                  <a:pt x="0" y="3118854"/>
                </a:lnTo>
                <a:lnTo>
                  <a:pt x="0" y="0"/>
                </a:lnTo>
                <a:close/>
              </a:path>
            </a:pathLst>
          </a:custGeom>
          <a:blipFill>
            <a:blip r:embed="rId2"/>
            <a:stretch>
              <a:fillRect/>
            </a:stretch>
          </a:blipFill>
        </p:spPr>
        <p:txBody>
          <a:bodyPr/>
          <a:lstStyle/>
          <a:p>
            <a:endParaRPr lang="en-IN"/>
          </a:p>
        </p:txBody>
      </p:sp>
      <p:sp>
        <p:nvSpPr>
          <p:cNvPr id="3" name="Freeform 3"/>
          <p:cNvSpPr/>
          <p:nvPr/>
        </p:nvSpPr>
        <p:spPr>
          <a:xfrm>
            <a:off x="545845" y="5267793"/>
            <a:ext cx="8836658" cy="2628906"/>
          </a:xfrm>
          <a:custGeom>
            <a:avLst/>
            <a:gdLst/>
            <a:ahLst/>
            <a:cxnLst/>
            <a:rect l="l" t="t" r="r" b="b"/>
            <a:pathLst>
              <a:path w="8836658" h="2628906">
                <a:moveTo>
                  <a:pt x="0" y="0"/>
                </a:moveTo>
                <a:lnTo>
                  <a:pt x="8836658" y="0"/>
                </a:lnTo>
                <a:lnTo>
                  <a:pt x="8836658" y="2628905"/>
                </a:lnTo>
                <a:lnTo>
                  <a:pt x="0" y="2628905"/>
                </a:lnTo>
                <a:lnTo>
                  <a:pt x="0" y="0"/>
                </a:lnTo>
                <a:close/>
              </a:path>
            </a:pathLst>
          </a:custGeom>
          <a:blipFill>
            <a:blip r:embed="rId3"/>
            <a:stretch>
              <a:fillRect/>
            </a:stretch>
          </a:blipFill>
          <a:ln w="38100" cap="sq">
            <a:solidFill>
              <a:srgbClr val="000000"/>
            </a:solidFill>
            <a:prstDash val="solid"/>
            <a:miter/>
          </a:ln>
        </p:spPr>
        <p:txBody>
          <a:bodyPr/>
          <a:lstStyle/>
          <a:p>
            <a:endParaRPr lang="en-IN"/>
          </a:p>
        </p:txBody>
      </p:sp>
      <p:sp>
        <p:nvSpPr>
          <p:cNvPr id="4" name="Freeform 4"/>
          <p:cNvSpPr/>
          <p:nvPr/>
        </p:nvSpPr>
        <p:spPr>
          <a:xfrm>
            <a:off x="9658828" y="5267793"/>
            <a:ext cx="8312746" cy="2628906"/>
          </a:xfrm>
          <a:custGeom>
            <a:avLst/>
            <a:gdLst/>
            <a:ahLst/>
            <a:cxnLst/>
            <a:rect l="l" t="t" r="r" b="b"/>
            <a:pathLst>
              <a:path w="8312746" h="2628906">
                <a:moveTo>
                  <a:pt x="0" y="0"/>
                </a:moveTo>
                <a:lnTo>
                  <a:pt x="8312746" y="0"/>
                </a:lnTo>
                <a:lnTo>
                  <a:pt x="8312746" y="2628905"/>
                </a:lnTo>
                <a:lnTo>
                  <a:pt x="0" y="2628905"/>
                </a:lnTo>
                <a:lnTo>
                  <a:pt x="0" y="0"/>
                </a:lnTo>
                <a:close/>
              </a:path>
            </a:pathLst>
          </a:custGeom>
          <a:blipFill>
            <a:blip r:embed="rId4"/>
            <a:stretch>
              <a:fillRect/>
            </a:stretch>
          </a:blipFill>
          <a:ln w="38100" cap="sq">
            <a:solidFill>
              <a:srgbClr val="000000"/>
            </a:solidFill>
            <a:prstDash val="solid"/>
            <a:miter/>
          </a:ln>
        </p:spPr>
        <p:txBody>
          <a:bodyPr/>
          <a:lstStyle/>
          <a:p>
            <a:endParaRPr lang="en-IN"/>
          </a:p>
        </p:txBody>
      </p:sp>
      <p:sp>
        <p:nvSpPr>
          <p:cNvPr id="5" name="TextBox 5"/>
          <p:cNvSpPr txBox="1"/>
          <p:nvPr/>
        </p:nvSpPr>
        <p:spPr>
          <a:xfrm>
            <a:off x="7220748" y="161537"/>
            <a:ext cx="3675852" cy="613410"/>
          </a:xfrm>
          <a:prstGeom prst="rect">
            <a:avLst/>
          </a:prstGeom>
        </p:spPr>
        <p:txBody>
          <a:bodyPr wrap="square" lIns="0" tIns="0" rIns="0" bIns="0" rtlCol="0" anchor="t">
            <a:spAutoFit/>
          </a:bodyPr>
          <a:lstStyle/>
          <a:p>
            <a:pPr algn="ctr">
              <a:lnSpc>
                <a:spcPts val="5039"/>
              </a:lnSpc>
            </a:pPr>
            <a:r>
              <a:rPr lang="en-US" sz="3599" b="1" dirty="0">
                <a:solidFill>
                  <a:srgbClr val="000000"/>
                </a:solidFill>
                <a:latin typeface="Canva Sans Bold"/>
                <a:ea typeface="Canva Sans Bold"/>
                <a:cs typeface="Canva Sans Bold"/>
                <a:sym typeface="Canva Sans Bold"/>
              </a:rPr>
              <a:t>Modal Analysis</a:t>
            </a:r>
          </a:p>
        </p:txBody>
      </p:sp>
      <p:sp>
        <p:nvSpPr>
          <p:cNvPr id="6" name="TextBox 6"/>
          <p:cNvSpPr txBox="1"/>
          <p:nvPr/>
        </p:nvSpPr>
        <p:spPr>
          <a:xfrm>
            <a:off x="11932344" y="2175660"/>
            <a:ext cx="5332925" cy="1298575"/>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First 10 mode frequency for the same boundary condition of fixed support</a:t>
            </a:r>
          </a:p>
        </p:txBody>
      </p:sp>
      <p:sp>
        <p:nvSpPr>
          <p:cNvPr id="7" name="TextBox 7"/>
          <p:cNvSpPr txBox="1"/>
          <p:nvPr/>
        </p:nvSpPr>
        <p:spPr>
          <a:xfrm>
            <a:off x="2297711" y="7959725"/>
            <a:ext cx="5656527" cy="422275"/>
          </a:xfrm>
          <a:prstGeom prst="rect">
            <a:avLst/>
          </a:prstGeom>
        </p:spPr>
        <p:txBody>
          <a:bodyPr lIns="0" tIns="0" rIns="0" bIns="0" rtlCol="0" anchor="t">
            <a:spAutoFit/>
          </a:bodyPr>
          <a:lstStyle/>
          <a:p>
            <a:pPr algn="l">
              <a:lnSpc>
                <a:spcPts val="3499"/>
              </a:lnSpc>
            </a:pPr>
            <a:r>
              <a:rPr lang="en-US" sz="2499" b="1">
                <a:solidFill>
                  <a:srgbClr val="000000"/>
                </a:solidFill>
                <a:latin typeface="Canva Sans Bold"/>
                <a:ea typeface="Canva Sans Bold"/>
                <a:cs typeface="Canva Sans Bold"/>
                <a:sym typeface="Canva Sans Bold"/>
              </a:rPr>
              <a:t>Bending Mode at frequency 411.7 Hz</a:t>
            </a:r>
          </a:p>
        </p:txBody>
      </p:sp>
      <p:sp>
        <p:nvSpPr>
          <p:cNvPr id="8" name="TextBox 8"/>
          <p:cNvSpPr txBox="1"/>
          <p:nvPr/>
        </p:nvSpPr>
        <p:spPr>
          <a:xfrm>
            <a:off x="11289537" y="7959725"/>
            <a:ext cx="6123048" cy="422275"/>
          </a:xfrm>
          <a:prstGeom prst="rect">
            <a:avLst/>
          </a:prstGeom>
        </p:spPr>
        <p:txBody>
          <a:bodyPr lIns="0" tIns="0" rIns="0" bIns="0" rtlCol="0" anchor="t">
            <a:spAutoFit/>
          </a:bodyPr>
          <a:lstStyle/>
          <a:p>
            <a:pPr algn="l">
              <a:lnSpc>
                <a:spcPts val="3499"/>
              </a:lnSpc>
            </a:pPr>
            <a:r>
              <a:rPr lang="en-US" sz="2499" b="1">
                <a:solidFill>
                  <a:srgbClr val="000000"/>
                </a:solidFill>
                <a:latin typeface="Canva Sans Bold"/>
                <a:ea typeface="Canva Sans Bold"/>
                <a:cs typeface="Canva Sans Bold"/>
                <a:sym typeface="Canva Sans Bold"/>
              </a:rPr>
              <a:t>Torsional Mode at frequency 438.11 Hz</a:t>
            </a:r>
          </a:p>
        </p:txBody>
      </p:sp>
      <p:sp>
        <p:nvSpPr>
          <p:cNvPr id="9" name="TextBox 9"/>
          <p:cNvSpPr txBox="1"/>
          <p:nvPr/>
        </p:nvSpPr>
        <p:spPr>
          <a:xfrm>
            <a:off x="545845" y="8836025"/>
            <a:ext cx="17425729" cy="860425"/>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These are the natural frequency of the given body and the boundary conditions , since its a whole solid body the natural frequency tend to increase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7331794" y="141605"/>
            <a:ext cx="3624411"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Conclusion</a:t>
            </a:r>
          </a:p>
        </p:txBody>
      </p:sp>
      <p:sp>
        <p:nvSpPr>
          <p:cNvPr id="3" name="TextBox 3"/>
          <p:cNvSpPr txBox="1"/>
          <p:nvPr/>
        </p:nvSpPr>
        <p:spPr>
          <a:xfrm>
            <a:off x="0" y="1956000"/>
            <a:ext cx="17259300" cy="5980430"/>
          </a:xfrm>
          <a:prstGeom prst="rect">
            <a:avLst/>
          </a:prstGeom>
        </p:spPr>
        <p:txBody>
          <a:bodyPr lIns="0" tIns="0" rIns="0" bIns="0" rtlCol="0" anchor="t">
            <a:spAutoFit/>
          </a:bodyPr>
          <a:lstStyle/>
          <a:p>
            <a:pPr marL="820417" lvl="1" indent="-410209" algn="l">
              <a:lnSpc>
                <a:spcPts val="5319"/>
              </a:lnSpc>
              <a:buFont typeface="Arial"/>
              <a:buChar char="•"/>
            </a:pPr>
            <a:r>
              <a:rPr lang="en-US" sz="3799">
                <a:solidFill>
                  <a:srgbClr val="000000"/>
                </a:solidFill>
                <a:latin typeface="Canva Sans"/>
                <a:ea typeface="Canva Sans"/>
                <a:cs typeface="Canva Sans"/>
                <a:sym typeface="Canva Sans"/>
              </a:rPr>
              <a:t>A preliminary design involving the performance , control and structural aspects of tricopter was introduced.</a:t>
            </a:r>
          </a:p>
          <a:p>
            <a:pPr algn="l">
              <a:lnSpc>
                <a:spcPts val="5319"/>
              </a:lnSpc>
            </a:pPr>
            <a:endParaRPr lang="en-US" sz="3799">
              <a:solidFill>
                <a:srgbClr val="000000"/>
              </a:solidFill>
              <a:latin typeface="Canva Sans"/>
              <a:ea typeface="Canva Sans"/>
              <a:cs typeface="Canva Sans"/>
              <a:sym typeface="Canva Sans"/>
            </a:endParaRPr>
          </a:p>
          <a:p>
            <a:pPr marL="820417" lvl="1" indent="-410209" algn="l">
              <a:lnSpc>
                <a:spcPts val="5319"/>
              </a:lnSpc>
              <a:buFont typeface="Arial"/>
              <a:buChar char="•"/>
            </a:pPr>
            <a:r>
              <a:rPr lang="en-US" sz="3799">
                <a:solidFill>
                  <a:srgbClr val="000000"/>
                </a:solidFill>
                <a:latin typeface="Canva Sans"/>
                <a:ea typeface="Canva Sans"/>
                <a:cs typeface="Canva Sans"/>
                <a:sym typeface="Canva Sans"/>
              </a:rPr>
              <a:t>Different trajectories and response was shown in the control design of the tricopter which would be required since the application involved is such.</a:t>
            </a:r>
          </a:p>
          <a:p>
            <a:pPr algn="l">
              <a:lnSpc>
                <a:spcPts val="5319"/>
              </a:lnSpc>
            </a:pPr>
            <a:endParaRPr lang="en-US" sz="3799">
              <a:solidFill>
                <a:srgbClr val="000000"/>
              </a:solidFill>
              <a:latin typeface="Canva Sans"/>
              <a:ea typeface="Canva Sans"/>
              <a:cs typeface="Canva Sans"/>
              <a:sym typeface="Canva Sans"/>
            </a:endParaRPr>
          </a:p>
          <a:p>
            <a:pPr marL="820417" lvl="1" indent="-410209" algn="l">
              <a:lnSpc>
                <a:spcPts val="5319"/>
              </a:lnSpc>
              <a:buFont typeface="Arial"/>
              <a:buChar char="•"/>
            </a:pPr>
            <a:r>
              <a:rPr lang="en-US" sz="3799">
                <a:solidFill>
                  <a:srgbClr val="000000"/>
                </a:solidFill>
                <a:latin typeface="Canva Sans"/>
                <a:ea typeface="Canva Sans"/>
                <a:cs typeface="Canva Sans"/>
                <a:sym typeface="Canva Sans"/>
              </a:rPr>
              <a:t>Basic structural aspect from hand calculation to the FEM analysis was shown and how it affects the result was discussed.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3933220" y="190500"/>
            <a:ext cx="9601498"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Things that can be improved</a:t>
            </a:r>
          </a:p>
        </p:txBody>
      </p:sp>
      <p:sp>
        <p:nvSpPr>
          <p:cNvPr id="3" name="TextBox 3"/>
          <p:cNvSpPr txBox="1"/>
          <p:nvPr/>
        </p:nvSpPr>
        <p:spPr>
          <a:xfrm>
            <a:off x="0" y="2176785"/>
            <a:ext cx="17467939" cy="3498850"/>
          </a:xfrm>
          <a:prstGeom prst="rect">
            <a:avLst/>
          </a:prstGeom>
        </p:spPr>
        <p:txBody>
          <a:bodyPr lIns="0" tIns="0" rIns="0" bIns="0" rtlCol="0" anchor="t">
            <a:spAutoFit/>
          </a:bodyPr>
          <a:lstStyle/>
          <a:p>
            <a:pPr marL="863596" lvl="1" indent="-431798" algn="l">
              <a:lnSpc>
                <a:spcPts val="5599"/>
              </a:lnSpc>
              <a:buFont typeface="Arial"/>
              <a:buChar char="•"/>
            </a:pPr>
            <a:r>
              <a:rPr lang="en-US" sz="3999">
                <a:solidFill>
                  <a:srgbClr val="000000"/>
                </a:solidFill>
                <a:latin typeface="Canva Sans"/>
                <a:ea typeface="Canva Sans"/>
                <a:cs typeface="Canva Sans"/>
                <a:sym typeface="Canva Sans"/>
              </a:rPr>
              <a:t>Structural Analysis of a hollow components of tricopter</a:t>
            </a:r>
          </a:p>
          <a:p>
            <a:pPr marL="863596" lvl="1" indent="-431798" algn="l">
              <a:lnSpc>
                <a:spcPts val="5599"/>
              </a:lnSpc>
              <a:buFont typeface="Arial"/>
              <a:buChar char="•"/>
            </a:pPr>
            <a:r>
              <a:rPr lang="en-US" sz="3999">
                <a:solidFill>
                  <a:srgbClr val="000000"/>
                </a:solidFill>
                <a:latin typeface="Canva Sans"/>
                <a:ea typeface="Canva Sans"/>
                <a:cs typeface="Canva Sans"/>
                <a:sym typeface="Canva Sans"/>
              </a:rPr>
              <a:t>Ground effect and Wind model addition in the controller design</a:t>
            </a:r>
          </a:p>
          <a:p>
            <a:pPr marL="863596" lvl="1" indent="-431798" algn="l">
              <a:lnSpc>
                <a:spcPts val="5599"/>
              </a:lnSpc>
              <a:buFont typeface="Arial"/>
              <a:buChar char="•"/>
            </a:pPr>
            <a:r>
              <a:rPr lang="en-US" sz="3999">
                <a:solidFill>
                  <a:srgbClr val="000000"/>
                </a:solidFill>
                <a:latin typeface="Canva Sans"/>
                <a:ea typeface="Canva Sans"/>
                <a:cs typeface="Canva Sans"/>
                <a:sym typeface="Canva Sans"/>
              </a:rPr>
              <a:t>Performance code validation through CFD</a:t>
            </a:r>
          </a:p>
          <a:p>
            <a:pPr marL="863596" lvl="1" indent="-431798" algn="l">
              <a:lnSpc>
                <a:spcPts val="5599"/>
              </a:lnSpc>
              <a:buFont typeface="Arial"/>
              <a:buChar char="•"/>
            </a:pPr>
            <a:r>
              <a:rPr lang="en-US" sz="3999">
                <a:solidFill>
                  <a:srgbClr val="000000"/>
                </a:solidFill>
                <a:latin typeface="Canva Sans"/>
                <a:ea typeface="Canva Sans"/>
                <a:cs typeface="Canva Sans"/>
                <a:sym typeface="Canva Sans"/>
              </a:rPr>
              <a:t>Addition of filters to the control design to depict more accurate response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946442" y="1841743"/>
            <a:ext cx="4635980" cy="1188788"/>
            <a:chOff x="0" y="-76200"/>
            <a:chExt cx="1220999" cy="313096"/>
          </a:xfrm>
        </p:grpSpPr>
        <p:sp>
          <p:nvSpPr>
            <p:cNvPr id="3" name="Freeform 3"/>
            <p:cNvSpPr/>
            <p:nvPr/>
          </p:nvSpPr>
          <p:spPr>
            <a:xfrm>
              <a:off x="0" y="-10733"/>
              <a:ext cx="1220999" cy="236896"/>
            </a:xfrm>
            <a:custGeom>
              <a:avLst/>
              <a:gdLst/>
              <a:ahLst/>
              <a:cxnLst/>
              <a:rect l="l" t="t" r="r" b="b"/>
              <a:pathLst>
                <a:path w="1220999" h="236896">
                  <a:moveTo>
                    <a:pt x="85168" y="0"/>
                  </a:moveTo>
                  <a:lnTo>
                    <a:pt x="1135831" y="0"/>
                  </a:lnTo>
                  <a:cubicBezTo>
                    <a:pt x="1158419" y="0"/>
                    <a:pt x="1180082" y="8973"/>
                    <a:pt x="1196054" y="24945"/>
                  </a:cubicBezTo>
                  <a:cubicBezTo>
                    <a:pt x="1212026" y="40917"/>
                    <a:pt x="1220999" y="62580"/>
                    <a:pt x="1220999" y="85168"/>
                  </a:cubicBezTo>
                  <a:lnTo>
                    <a:pt x="1220999" y="151728"/>
                  </a:lnTo>
                  <a:cubicBezTo>
                    <a:pt x="1220999" y="174316"/>
                    <a:pt x="1212026" y="195979"/>
                    <a:pt x="1196054" y="211951"/>
                  </a:cubicBezTo>
                  <a:cubicBezTo>
                    <a:pt x="1180082" y="227923"/>
                    <a:pt x="1158419" y="236896"/>
                    <a:pt x="1135831" y="236896"/>
                  </a:cubicBezTo>
                  <a:lnTo>
                    <a:pt x="85168" y="236896"/>
                  </a:lnTo>
                  <a:cubicBezTo>
                    <a:pt x="38131" y="236896"/>
                    <a:pt x="0" y="198765"/>
                    <a:pt x="0" y="151728"/>
                  </a:cubicBezTo>
                  <a:lnTo>
                    <a:pt x="0" y="85168"/>
                  </a:lnTo>
                  <a:cubicBezTo>
                    <a:pt x="0" y="62580"/>
                    <a:pt x="8973" y="40917"/>
                    <a:pt x="24945" y="24945"/>
                  </a:cubicBezTo>
                  <a:cubicBezTo>
                    <a:pt x="40917" y="8973"/>
                    <a:pt x="62580" y="0"/>
                    <a:pt x="85168" y="0"/>
                  </a:cubicBezTo>
                  <a:close/>
                </a:path>
              </a:pathLst>
            </a:custGeom>
            <a:solidFill>
              <a:srgbClr val="D4D1C9"/>
            </a:solidFill>
          </p:spPr>
          <p:txBody>
            <a:bodyPr/>
            <a:lstStyle/>
            <a:p>
              <a:endParaRPr lang="en-IN"/>
            </a:p>
          </p:txBody>
        </p:sp>
        <p:sp>
          <p:nvSpPr>
            <p:cNvPr id="4" name="TextBox 4"/>
            <p:cNvSpPr txBox="1"/>
            <p:nvPr/>
          </p:nvSpPr>
          <p:spPr>
            <a:xfrm>
              <a:off x="0" y="-76200"/>
              <a:ext cx="1220999" cy="313096"/>
            </a:xfrm>
            <a:prstGeom prst="rect">
              <a:avLst/>
            </a:prstGeom>
          </p:spPr>
          <p:txBody>
            <a:bodyPr lIns="50800" tIns="50800" rIns="50800" bIns="50800" rtlCol="0" anchor="ctr"/>
            <a:lstStyle/>
            <a:p>
              <a:pPr marL="863588" lvl="1" indent="-431794" algn="l">
                <a:lnSpc>
                  <a:spcPts val="5599"/>
                </a:lnSpc>
                <a:buFont typeface="Arial"/>
                <a:buChar char="•"/>
              </a:pPr>
              <a:r>
                <a:rPr lang="en-US" sz="3999" dirty="0">
                  <a:solidFill>
                    <a:srgbClr val="000000"/>
                  </a:solidFill>
                  <a:latin typeface="Open Sans Extra Bold"/>
                  <a:ea typeface="Open Sans Extra Bold"/>
                  <a:cs typeface="Open Sans Extra Bold"/>
                  <a:sym typeface="Open Sans Extra Bold"/>
                </a:rPr>
                <a:t>Introduction</a:t>
              </a:r>
            </a:p>
          </p:txBody>
        </p:sp>
      </p:grpSp>
      <p:sp>
        <p:nvSpPr>
          <p:cNvPr id="5" name="TextBox 5"/>
          <p:cNvSpPr txBox="1"/>
          <p:nvPr/>
        </p:nvSpPr>
        <p:spPr>
          <a:xfrm>
            <a:off x="5857816" y="537527"/>
            <a:ext cx="6924127" cy="887095"/>
          </a:xfrm>
          <a:prstGeom prst="rect">
            <a:avLst/>
          </a:prstGeom>
        </p:spPr>
        <p:txBody>
          <a:bodyPr wrap="square" lIns="0" tIns="0" rIns="0" bIns="0" rtlCol="0" anchor="t">
            <a:spAutoFit/>
          </a:bodyPr>
          <a:lstStyle/>
          <a:p>
            <a:pPr algn="ctr">
              <a:lnSpc>
                <a:spcPts val="7279"/>
              </a:lnSpc>
            </a:pPr>
            <a:r>
              <a:rPr lang="en-US" sz="5199" b="1" u="sng" dirty="0">
                <a:solidFill>
                  <a:srgbClr val="000000"/>
                </a:solidFill>
                <a:latin typeface="Canva Sans Bold"/>
                <a:ea typeface="Canva Sans Bold"/>
                <a:cs typeface="Canva Sans Bold"/>
                <a:sym typeface="Canva Sans Bold"/>
              </a:rPr>
              <a:t>Table of Contents</a:t>
            </a:r>
          </a:p>
        </p:txBody>
      </p:sp>
      <p:grpSp>
        <p:nvGrpSpPr>
          <p:cNvPr id="6" name="Group 6"/>
          <p:cNvGrpSpPr/>
          <p:nvPr/>
        </p:nvGrpSpPr>
        <p:grpSpPr>
          <a:xfrm>
            <a:off x="1919404" y="3446059"/>
            <a:ext cx="10862539" cy="1188788"/>
            <a:chOff x="-7121" y="-76200"/>
            <a:chExt cx="2860915" cy="313096"/>
          </a:xfrm>
        </p:grpSpPr>
        <p:sp>
          <p:nvSpPr>
            <p:cNvPr id="7" name="Freeform 7"/>
            <p:cNvSpPr/>
            <p:nvPr/>
          </p:nvSpPr>
          <p:spPr>
            <a:xfrm>
              <a:off x="-7121" y="-25628"/>
              <a:ext cx="2853794" cy="236896"/>
            </a:xfrm>
            <a:custGeom>
              <a:avLst/>
              <a:gdLst/>
              <a:ahLst/>
              <a:cxnLst/>
              <a:rect l="l" t="t" r="r" b="b"/>
              <a:pathLst>
                <a:path w="2853794" h="236896">
                  <a:moveTo>
                    <a:pt x="36439" y="0"/>
                  </a:moveTo>
                  <a:lnTo>
                    <a:pt x="2817355" y="0"/>
                  </a:lnTo>
                  <a:cubicBezTo>
                    <a:pt x="2827019" y="0"/>
                    <a:pt x="2836288" y="3839"/>
                    <a:pt x="2843122" y="10673"/>
                  </a:cubicBezTo>
                  <a:cubicBezTo>
                    <a:pt x="2849955" y="17507"/>
                    <a:pt x="2853794" y="26775"/>
                    <a:pt x="2853794" y="36439"/>
                  </a:cubicBezTo>
                  <a:lnTo>
                    <a:pt x="2853794" y="200457"/>
                  </a:lnTo>
                  <a:cubicBezTo>
                    <a:pt x="2853794" y="220582"/>
                    <a:pt x="2837480" y="236896"/>
                    <a:pt x="2817355" y="236896"/>
                  </a:cubicBezTo>
                  <a:lnTo>
                    <a:pt x="36439" y="236896"/>
                  </a:lnTo>
                  <a:cubicBezTo>
                    <a:pt x="16314" y="236896"/>
                    <a:pt x="0" y="220582"/>
                    <a:pt x="0" y="200457"/>
                  </a:cubicBezTo>
                  <a:lnTo>
                    <a:pt x="0" y="36439"/>
                  </a:lnTo>
                  <a:cubicBezTo>
                    <a:pt x="0" y="16314"/>
                    <a:pt x="16314" y="0"/>
                    <a:pt x="36439" y="0"/>
                  </a:cubicBezTo>
                  <a:close/>
                </a:path>
              </a:pathLst>
            </a:custGeom>
            <a:solidFill>
              <a:srgbClr val="D4D1C9"/>
            </a:solidFill>
          </p:spPr>
          <p:txBody>
            <a:bodyPr/>
            <a:lstStyle/>
            <a:p>
              <a:endParaRPr lang="en-IN"/>
            </a:p>
          </p:txBody>
        </p:sp>
        <p:sp>
          <p:nvSpPr>
            <p:cNvPr id="8" name="TextBox 8"/>
            <p:cNvSpPr txBox="1"/>
            <p:nvPr/>
          </p:nvSpPr>
          <p:spPr>
            <a:xfrm>
              <a:off x="0" y="-76200"/>
              <a:ext cx="2853794" cy="313096"/>
            </a:xfrm>
            <a:prstGeom prst="rect">
              <a:avLst/>
            </a:prstGeom>
          </p:spPr>
          <p:txBody>
            <a:bodyPr lIns="50800" tIns="50800" rIns="50800" bIns="50800" rtlCol="0" anchor="ctr"/>
            <a:lstStyle/>
            <a:p>
              <a:pPr marL="863588" lvl="1" indent="-431794" algn="l">
                <a:lnSpc>
                  <a:spcPts val="5599"/>
                </a:lnSpc>
                <a:buFont typeface="Arial"/>
                <a:buChar char="•"/>
              </a:pPr>
              <a:r>
                <a:rPr lang="en-US" sz="3999" dirty="0">
                  <a:solidFill>
                    <a:srgbClr val="000000"/>
                  </a:solidFill>
                  <a:latin typeface="Open Sans Extra Bold"/>
                  <a:ea typeface="Open Sans Extra Bold"/>
                  <a:cs typeface="Open Sans Extra Bold"/>
                  <a:sym typeface="Open Sans Extra Bold"/>
                </a:rPr>
                <a:t>Performance and Weight Estimation</a:t>
              </a:r>
            </a:p>
          </p:txBody>
        </p:sp>
      </p:grpSp>
      <p:grpSp>
        <p:nvGrpSpPr>
          <p:cNvPr id="9" name="Group 9"/>
          <p:cNvGrpSpPr/>
          <p:nvPr/>
        </p:nvGrpSpPr>
        <p:grpSpPr>
          <a:xfrm>
            <a:off x="1946442" y="6654690"/>
            <a:ext cx="6322113" cy="1188788"/>
            <a:chOff x="0" y="-76200"/>
            <a:chExt cx="1665083" cy="313096"/>
          </a:xfrm>
        </p:grpSpPr>
        <p:sp>
          <p:nvSpPr>
            <p:cNvPr id="10" name="Freeform 10"/>
            <p:cNvSpPr/>
            <p:nvPr/>
          </p:nvSpPr>
          <p:spPr>
            <a:xfrm>
              <a:off x="0" y="-23761"/>
              <a:ext cx="1665083" cy="236896"/>
            </a:xfrm>
            <a:custGeom>
              <a:avLst/>
              <a:gdLst/>
              <a:ahLst/>
              <a:cxnLst/>
              <a:rect l="l" t="t" r="r" b="b"/>
              <a:pathLst>
                <a:path w="1665083" h="236896">
                  <a:moveTo>
                    <a:pt x="62453" y="0"/>
                  </a:moveTo>
                  <a:lnTo>
                    <a:pt x="1602630" y="0"/>
                  </a:lnTo>
                  <a:cubicBezTo>
                    <a:pt x="1619194" y="0"/>
                    <a:pt x="1635079" y="6580"/>
                    <a:pt x="1646791" y="18292"/>
                  </a:cubicBezTo>
                  <a:cubicBezTo>
                    <a:pt x="1658504" y="30004"/>
                    <a:pt x="1665083" y="45890"/>
                    <a:pt x="1665083" y="62453"/>
                  </a:cubicBezTo>
                  <a:lnTo>
                    <a:pt x="1665083" y="174443"/>
                  </a:lnTo>
                  <a:cubicBezTo>
                    <a:pt x="1665083" y="191007"/>
                    <a:pt x="1658504" y="206892"/>
                    <a:pt x="1646791" y="218604"/>
                  </a:cubicBezTo>
                  <a:cubicBezTo>
                    <a:pt x="1635079" y="230316"/>
                    <a:pt x="1619194" y="236896"/>
                    <a:pt x="1602630" y="236896"/>
                  </a:cubicBezTo>
                  <a:lnTo>
                    <a:pt x="62453" y="236896"/>
                  </a:lnTo>
                  <a:cubicBezTo>
                    <a:pt x="45890" y="236896"/>
                    <a:pt x="30004" y="230316"/>
                    <a:pt x="18292" y="218604"/>
                  </a:cubicBezTo>
                  <a:cubicBezTo>
                    <a:pt x="6580" y="206892"/>
                    <a:pt x="0" y="191007"/>
                    <a:pt x="0" y="174443"/>
                  </a:cubicBezTo>
                  <a:lnTo>
                    <a:pt x="0" y="62453"/>
                  </a:lnTo>
                  <a:cubicBezTo>
                    <a:pt x="0" y="45890"/>
                    <a:pt x="6580" y="30004"/>
                    <a:pt x="18292" y="18292"/>
                  </a:cubicBezTo>
                  <a:cubicBezTo>
                    <a:pt x="30004" y="6580"/>
                    <a:pt x="45890" y="0"/>
                    <a:pt x="62453" y="0"/>
                  </a:cubicBezTo>
                  <a:close/>
                </a:path>
              </a:pathLst>
            </a:custGeom>
            <a:solidFill>
              <a:srgbClr val="D4D1C9"/>
            </a:solidFill>
          </p:spPr>
          <p:txBody>
            <a:bodyPr/>
            <a:lstStyle/>
            <a:p>
              <a:endParaRPr lang="en-IN"/>
            </a:p>
          </p:txBody>
        </p:sp>
        <p:sp>
          <p:nvSpPr>
            <p:cNvPr id="11" name="TextBox 11"/>
            <p:cNvSpPr txBox="1"/>
            <p:nvPr/>
          </p:nvSpPr>
          <p:spPr>
            <a:xfrm>
              <a:off x="0" y="-76200"/>
              <a:ext cx="1665083" cy="313096"/>
            </a:xfrm>
            <a:prstGeom prst="rect">
              <a:avLst/>
            </a:prstGeom>
          </p:spPr>
          <p:txBody>
            <a:bodyPr lIns="50800" tIns="50800" rIns="50800" bIns="50800" rtlCol="0" anchor="ctr"/>
            <a:lstStyle/>
            <a:p>
              <a:pPr marL="863588" lvl="1" indent="-431794" algn="l">
                <a:lnSpc>
                  <a:spcPts val="5599"/>
                </a:lnSpc>
                <a:buFont typeface="Arial"/>
                <a:buChar char="•"/>
              </a:pPr>
              <a:r>
                <a:rPr lang="en-US" sz="3999" dirty="0">
                  <a:solidFill>
                    <a:srgbClr val="000000"/>
                  </a:solidFill>
                  <a:latin typeface="Open Sans Extra Bold"/>
                  <a:ea typeface="Open Sans Extra Bold"/>
                  <a:cs typeface="Open Sans Extra Bold"/>
                  <a:sym typeface="Open Sans Extra Bold"/>
                </a:rPr>
                <a:t>Structural Analysis </a:t>
              </a:r>
            </a:p>
          </p:txBody>
        </p:sp>
      </p:grpSp>
      <p:grpSp>
        <p:nvGrpSpPr>
          <p:cNvPr id="12" name="Group 12"/>
          <p:cNvGrpSpPr/>
          <p:nvPr/>
        </p:nvGrpSpPr>
        <p:grpSpPr>
          <a:xfrm>
            <a:off x="1946442" y="5050374"/>
            <a:ext cx="8440868" cy="1188788"/>
            <a:chOff x="0" y="-76200"/>
            <a:chExt cx="2223109" cy="313096"/>
          </a:xfrm>
        </p:grpSpPr>
        <p:sp>
          <p:nvSpPr>
            <p:cNvPr id="13" name="Freeform 13"/>
            <p:cNvSpPr/>
            <p:nvPr/>
          </p:nvSpPr>
          <p:spPr>
            <a:xfrm>
              <a:off x="0" y="-29853"/>
              <a:ext cx="2223109" cy="236896"/>
            </a:xfrm>
            <a:custGeom>
              <a:avLst/>
              <a:gdLst/>
              <a:ahLst/>
              <a:cxnLst/>
              <a:rect l="l" t="t" r="r" b="b"/>
              <a:pathLst>
                <a:path w="2223109" h="236896">
                  <a:moveTo>
                    <a:pt x="46777" y="0"/>
                  </a:moveTo>
                  <a:lnTo>
                    <a:pt x="2176332" y="0"/>
                  </a:lnTo>
                  <a:cubicBezTo>
                    <a:pt x="2202167" y="0"/>
                    <a:pt x="2223109" y="20943"/>
                    <a:pt x="2223109" y="46777"/>
                  </a:cubicBezTo>
                  <a:lnTo>
                    <a:pt x="2223109" y="190119"/>
                  </a:lnTo>
                  <a:cubicBezTo>
                    <a:pt x="2223109" y="202525"/>
                    <a:pt x="2218181" y="214423"/>
                    <a:pt x="2209409" y="223196"/>
                  </a:cubicBezTo>
                  <a:cubicBezTo>
                    <a:pt x="2200636" y="231968"/>
                    <a:pt x="2188738" y="236896"/>
                    <a:pt x="2176332" y="236896"/>
                  </a:cubicBezTo>
                  <a:lnTo>
                    <a:pt x="46777" y="236896"/>
                  </a:lnTo>
                  <a:cubicBezTo>
                    <a:pt x="20943" y="236896"/>
                    <a:pt x="0" y="215954"/>
                    <a:pt x="0" y="190119"/>
                  </a:cubicBezTo>
                  <a:lnTo>
                    <a:pt x="0" y="46777"/>
                  </a:lnTo>
                  <a:cubicBezTo>
                    <a:pt x="0" y="34371"/>
                    <a:pt x="4928" y="22473"/>
                    <a:pt x="13701" y="13701"/>
                  </a:cubicBezTo>
                  <a:cubicBezTo>
                    <a:pt x="22473" y="4928"/>
                    <a:pt x="34371" y="0"/>
                    <a:pt x="46777" y="0"/>
                  </a:cubicBezTo>
                  <a:close/>
                </a:path>
              </a:pathLst>
            </a:custGeom>
            <a:solidFill>
              <a:srgbClr val="D4D1C9"/>
            </a:solidFill>
          </p:spPr>
          <p:txBody>
            <a:bodyPr/>
            <a:lstStyle/>
            <a:p>
              <a:endParaRPr lang="en-IN"/>
            </a:p>
          </p:txBody>
        </p:sp>
        <p:sp>
          <p:nvSpPr>
            <p:cNvPr id="14" name="TextBox 14"/>
            <p:cNvSpPr txBox="1"/>
            <p:nvPr/>
          </p:nvSpPr>
          <p:spPr>
            <a:xfrm>
              <a:off x="0" y="-76200"/>
              <a:ext cx="2223109" cy="313096"/>
            </a:xfrm>
            <a:prstGeom prst="rect">
              <a:avLst/>
            </a:prstGeom>
          </p:spPr>
          <p:txBody>
            <a:bodyPr lIns="50800" tIns="50800" rIns="50800" bIns="50800" rtlCol="0" anchor="ctr"/>
            <a:lstStyle/>
            <a:p>
              <a:pPr marL="863588" lvl="1" indent="-431794" algn="l">
                <a:lnSpc>
                  <a:spcPts val="5599"/>
                </a:lnSpc>
                <a:buFont typeface="Arial"/>
                <a:buChar char="•"/>
              </a:pPr>
              <a:r>
                <a:rPr lang="en-US" sz="3999" dirty="0">
                  <a:solidFill>
                    <a:srgbClr val="000000"/>
                  </a:solidFill>
                  <a:latin typeface="Open Sans Extra Bold"/>
                  <a:ea typeface="Open Sans Extra Bold"/>
                  <a:cs typeface="Open Sans Extra Bold"/>
                  <a:sym typeface="Open Sans Extra Bold"/>
                </a:rPr>
                <a:t>Control Aspect of </a:t>
              </a:r>
              <a:r>
                <a:rPr lang="en-US" sz="3999" dirty="0" err="1">
                  <a:solidFill>
                    <a:srgbClr val="000000"/>
                  </a:solidFill>
                  <a:latin typeface="Open Sans Extra Bold"/>
                  <a:ea typeface="Open Sans Extra Bold"/>
                  <a:cs typeface="Open Sans Extra Bold"/>
                  <a:sym typeface="Open Sans Extra Bold"/>
                </a:rPr>
                <a:t>Tricopter</a:t>
              </a:r>
              <a:endParaRPr lang="en-US" sz="3999" dirty="0">
                <a:solidFill>
                  <a:srgbClr val="000000"/>
                </a:solidFill>
                <a:latin typeface="Open Sans Extra Bold"/>
                <a:ea typeface="Open Sans Extra Bold"/>
                <a:cs typeface="Open Sans Extra Bold"/>
                <a:sym typeface="Open Sans Extra Bold"/>
              </a:endParaRPr>
            </a:p>
          </p:txBody>
        </p:sp>
      </p:grpSp>
      <p:grpSp>
        <p:nvGrpSpPr>
          <p:cNvPr id="15" name="Group 15"/>
          <p:cNvGrpSpPr/>
          <p:nvPr/>
        </p:nvGrpSpPr>
        <p:grpSpPr>
          <a:xfrm>
            <a:off x="1876271" y="8403667"/>
            <a:ext cx="4290605" cy="1188788"/>
            <a:chOff x="-3237" y="-38100"/>
            <a:chExt cx="1130036" cy="313096"/>
          </a:xfrm>
        </p:grpSpPr>
        <p:sp>
          <p:nvSpPr>
            <p:cNvPr id="16" name="Freeform 16"/>
            <p:cNvSpPr/>
            <p:nvPr/>
          </p:nvSpPr>
          <p:spPr>
            <a:xfrm>
              <a:off x="0" y="0"/>
              <a:ext cx="1126799" cy="236896"/>
            </a:xfrm>
            <a:custGeom>
              <a:avLst/>
              <a:gdLst/>
              <a:ahLst/>
              <a:cxnLst/>
              <a:rect l="l" t="t" r="r" b="b"/>
              <a:pathLst>
                <a:path w="1126799" h="236896">
                  <a:moveTo>
                    <a:pt x="92288" y="0"/>
                  </a:moveTo>
                  <a:lnTo>
                    <a:pt x="1034511" y="0"/>
                  </a:lnTo>
                  <a:cubicBezTo>
                    <a:pt x="1058987" y="0"/>
                    <a:pt x="1082461" y="9723"/>
                    <a:pt x="1099769" y="27031"/>
                  </a:cubicBezTo>
                  <a:cubicBezTo>
                    <a:pt x="1117076" y="44338"/>
                    <a:pt x="1126799" y="67812"/>
                    <a:pt x="1126799" y="92288"/>
                  </a:cubicBezTo>
                  <a:lnTo>
                    <a:pt x="1126799" y="144608"/>
                  </a:lnTo>
                  <a:cubicBezTo>
                    <a:pt x="1126799" y="195578"/>
                    <a:pt x="1085480" y="236896"/>
                    <a:pt x="1034511" y="236896"/>
                  </a:cubicBezTo>
                  <a:lnTo>
                    <a:pt x="92288" y="236896"/>
                  </a:lnTo>
                  <a:cubicBezTo>
                    <a:pt x="41319" y="236896"/>
                    <a:pt x="0" y="195578"/>
                    <a:pt x="0" y="144608"/>
                  </a:cubicBezTo>
                  <a:lnTo>
                    <a:pt x="0" y="92288"/>
                  </a:lnTo>
                  <a:cubicBezTo>
                    <a:pt x="0" y="67812"/>
                    <a:pt x="9723" y="44338"/>
                    <a:pt x="27031" y="27031"/>
                  </a:cubicBezTo>
                  <a:cubicBezTo>
                    <a:pt x="44338" y="9723"/>
                    <a:pt x="67812" y="0"/>
                    <a:pt x="92288" y="0"/>
                  </a:cubicBezTo>
                  <a:close/>
                </a:path>
              </a:pathLst>
            </a:custGeom>
            <a:solidFill>
              <a:srgbClr val="D4D1C9"/>
            </a:solidFill>
          </p:spPr>
          <p:txBody>
            <a:bodyPr/>
            <a:lstStyle/>
            <a:p>
              <a:endParaRPr lang="en-IN"/>
            </a:p>
          </p:txBody>
        </p:sp>
        <p:sp>
          <p:nvSpPr>
            <p:cNvPr id="17" name="TextBox 17"/>
            <p:cNvSpPr txBox="1"/>
            <p:nvPr/>
          </p:nvSpPr>
          <p:spPr>
            <a:xfrm>
              <a:off x="-3237" y="-38100"/>
              <a:ext cx="1126799" cy="313096"/>
            </a:xfrm>
            <a:prstGeom prst="rect">
              <a:avLst/>
            </a:prstGeom>
          </p:spPr>
          <p:txBody>
            <a:bodyPr lIns="50800" tIns="50800" rIns="50800" bIns="50800" rtlCol="0" anchor="ctr"/>
            <a:lstStyle/>
            <a:p>
              <a:pPr marL="863588" lvl="1" indent="-431794" algn="l">
                <a:lnSpc>
                  <a:spcPts val="5599"/>
                </a:lnSpc>
                <a:buFont typeface="Arial"/>
                <a:buChar char="•"/>
              </a:pPr>
              <a:r>
                <a:rPr lang="en-US" sz="3999" dirty="0">
                  <a:solidFill>
                    <a:srgbClr val="000000"/>
                  </a:solidFill>
                  <a:latin typeface="Open Sans Extra Bold"/>
                  <a:ea typeface="Open Sans Extra Bold"/>
                  <a:cs typeface="Open Sans Extra Bold"/>
                  <a:sym typeface="Open Sans Extra Bold"/>
                </a:rPr>
                <a:t>Conclusion </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3082" y="377005"/>
            <a:ext cx="8441836" cy="994235"/>
          </a:xfrm>
          <a:prstGeom prst="rect">
            <a:avLst/>
          </a:prstGeom>
        </p:spPr>
        <p:txBody>
          <a:bodyPr lIns="0" tIns="0" rIns="0" bIns="0" rtlCol="0" anchor="t">
            <a:spAutoFit/>
          </a:bodyPr>
          <a:lstStyle/>
          <a:p>
            <a:pPr algn="l">
              <a:lnSpc>
                <a:spcPts val="8199"/>
              </a:lnSpc>
              <a:spcBef>
                <a:spcPct val="0"/>
              </a:spcBef>
            </a:pPr>
            <a:r>
              <a:rPr lang="en-US" sz="5856">
                <a:solidFill>
                  <a:srgbClr val="051D40"/>
                </a:solidFill>
                <a:latin typeface="Open Sans Extra Bold"/>
                <a:ea typeface="Open Sans Extra Bold"/>
                <a:cs typeface="Open Sans Extra Bold"/>
                <a:sym typeface="Open Sans Extra Bold"/>
              </a:rPr>
              <a:t>Softwares/Tools used</a:t>
            </a:r>
          </a:p>
        </p:txBody>
      </p:sp>
      <p:sp>
        <p:nvSpPr>
          <p:cNvPr id="3" name="TextBox 3"/>
          <p:cNvSpPr txBox="1"/>
          <p:nvPr/>
        </p:nvSpPr>
        <p:spPr>
          <a:xfrm>
            <a:off x="1028700" y="2412208"/>
            <a:ext cx="16230600" cy="4200525"/>
          </a:xfrm>
          <a:prstGeom prst="rect">
            <a:avLst/>
          </a:prstGeom>
        </p:spPr>
        <p:txBody>
          <a:bodyPr lIns="0" tIns="0" rIns="0" bIns="0" rtlCol="0" anchor="t">
            <a:spAutoFit/>
          </a:bodyPr>
          <a:lstStyle/>
          <a:p>
            <a:pPr marL="885186" lvl="1" indent="-442593" algn="l">
              <a:lnSpc>
                <a:spcPts val="5739"/>
              </a:lnSpc>
              <a:buFont typeface="Arial"/>
              <a:buChar char="•"/>
            </a:pPr>
            <a:r>
              <a:rPr lang="en-US" sz="4099">
                <a:solidFill>
                  <a:srgbClr val="051D40"/>
                </a:solidFill>
                <a:latin typeface="Canva Sans"/>
                <a:ea typeface="Canva Sans"/>
                <a:cs typeface="Canva Sans"/>
                <a:sym typeface="Canva Sans"/>
              </a:rPr>
              <a:t>Solidworks - (CAD Design)</a:t>
            </a:r>
          </a:p>
          <a:p>
            <a:pPr marL="885186" lvl="1" indent="-442593" algn="l">
              <a:lnSpc>
                <a:spcPts val="5739"/>
              </a:lnSpc>
              <a:buFont typeface="Arial"/>
              <a:buChar char="•"/>
            </a:pPr>
            <a:r>
              <a:rPr lang="en-US" sz="4099">
                <a:solidFill>
                  <a:srgbClr val="051D40"/>
                </a:solidFill>
                <a:latin typeface="Canva Sans"/>
                <a:ea typeface="Canva Sans"/>
                <a:cs typeface="Canva Sans"/>
                <a:sym typeface="Canva Sans"/>
              </a:rPr>
              <a:t>OpenVSP - Initial Sketch Configuration</a:t>
            </a:r>
          </a:p>
          <a:p>
            <a:pPr marL="885186" lvl="1" indent="-442593" algn="l">
              <a:lnSpc>
                <a:spcPts val="5739"/>
              </a:lnSpc>
              <a:buFont typeface="Arial"/>
              <a:buChar char="•"/>
            </a:pPr>
            <a:r>
              <a:rPr lang="en-US" sz="4099">
                <a:solidFill>
                  <a:srgbClr val="051D40"/>
                </a:solidFill>
                <a:latin typeface="Canva Sans"/>
                <a:ea typeface="Canva Sans"/>
                <a:cs typeface="Canva Sans"/>
                <a:sym typeface="Canva Sans"/>
              </a:rPr>
              <a:t>ANSYS - Static Structural &amp; Modal Analysis</a:t>
            </a:r>
          </a:p>
          <a:p>
            <a:pPr marL="885186" lvl="1" indent="-442593" algn="l">
              <a:lnSpc>
                <a:spcPts val="5739"/>
              </a:lnSpc>
              <a:buFont typeface="Arial"/>
              <a:buChar char="•"/>
            </a:pPr>
            <a:r>
              <a:rPr lang="en-US" sz="4099">
                <a:solidFill>
                  <a:srgbClr val="051D40"/>
                </a:solidFill>
                <a:latin typeface="Canva Sans"/>
                <a:ea typeface="Canva Sans"/>
                <a:cs typeface="Canva Sans"/>
                <a:sym typeface="Canva Sans"/>
              </a:rPr>
              <a:t>MATLAB , Simulink - Flight Controls</a:t>
            </a:r>
          </a:p>
          <a:p>
            <a:pPr marL="885186" lvl="1" indent="-442593" algn="l">
              <a:lnSpc>
                <a:spcPts val="5739"/>
              </a:lnSpc>
              <a:buFont typeface="Arial"/>
              <a:buChar char="•"/>
            </a:pPr>
            <a:r>
              <a:rPr lang="en-US" sz="4099">
                <a:solidFill>
                  <a:srgbClr val="051D40"/>
                </a:solidFill>
                <a:latin typeface="Canva Sans"/>
                <a:ea typeface="Canva Sans"/>
                <a:cs typeface="Canva Sans"/>
                <a:sym typeface="Canva Sans"/>
              </a:rPr>
              <a:t>XFLR5 for airfoil analysis</a:t>
            </a:r>
          </a:p>
          <a:p>
            <a:pPr algn="l">
              <a:lnSpc>
                <a:spcPts val="4759"/>
              </a:lnSpc>
            </a:pPr>
            <a:endParaRPr lang="en-US" sz="4099">
              <a:solidFill>
                <a:srgbClr val="051D40"/>
              </a:solidFill>
              <a:latin typeface="Canva Sans"/>
              <a:ea typeface="Canva Sans"/>
              <a:cs typeface="Canva Sans"/>
              <a:sym typeface="Canv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5442235" y="4360228"/>
            <a:ext cx="7403529" cy="1566544"/>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041119" y="1737411"/>
            <a:ext cx="4899933" cy="2860991"/>
          </a:xfrm>
          <a:custGeom>
            <a:avLst/>
            <a:gdLst/>
            <a:ahLst/>
            <a:cxnLst/>
            <a:rect l="l" t="t" r="r" b="b"/>
            <a:pathLst>
              <a:path w="4899933" h="2860991">
                <a:moveTo>
                  <a:pt x="0" y="0"/>
                </a:moveTo>
                <a:lnTo>
                  <a:pt x="4899932" y="0"/>
                </a:lnTo>
                <a:lnTo>
                  <a:pt x="4899932" y="2860991"/>
                </a:lnTo>
                <a:lnTo>
                  <a:pt x="0" y="2860991"/>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3" name="TextBox 3"/>
          <p:cNvSpPr txBox="1"/>
          <p:nvPr/>
        </p:nvSpPr>
        <p:spPr>
          <a:xfrm>
            <a:off x="7098209" y="141605"/>
            <a:ext cx="5496676"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Introduction</a:t>
            </a:r>
          </a:p>
        </p:txBody>
      </p:sp>
      <p:sp>
        <p:nvSpPr>
          <p:cNvPr id="4" name="TextBox 4"/>
          <p:cNvSpPr txBox="1"/>
          <p:nvPr/>
        </p:nvSpPr>
        <p:spPr>
          <a:xfrm>
            <a:off x="535743" y="7438388"/>
            <a:ext cx="16376609" cy="2454910"/>
          </a:xfrm>
          <a:prstGeom prst="rect">
            <a:avLst/>
          </a:prstGeom>
        </p:spPr>
        <p:txBody>
          <a:bodyPr lIns="0" tIns="0" rIns="0" bIns="0" rtlCol="0" anchor="t">
            <a:spAutoFit/>
          </a:bodyPr>
          <a:lstStyle/>
          <a:p>
            <a:pPr algn="l">
              <a:lnSpc>
                <a:spcPts val="5039"/>
              </a:lnSpc>
            </a:pPr>
            <a:r>
              <a:rPr lang="en-US" sz="3599" b="1">
                <a:solidFill>
                  <a:srgbClr val="000000"/>
                </a:solidFill>
                <a:latin typeface="Canva Sans Bold"/>
                <a:ea typeface="Canva Sans Bold"/>
                <a:cs typeface="Canva Sans Bold"/>
                <a:sym typeface="Canva Sans Bold"/>
              </a:rPr>
              <a:t>Objectives :</a:t>
            </a:r>
          </a:p>
          <a:p>
            <a:pPr marL="561339" lvl="1" indent="-280669" algn="l">
              <a:lnSpc>
                <a:spcPts val="3639"/>
              </a:lnSpc>
              <a:buFont typeface="Arial"/>
              <a:buChar char="•"/>
            </a:pPr>
            <a:r>
              <a:rPr lang="en-US" sz="2599">
                <a:solidFill>
                  <a:srgbClr val="000000"/>
                </a:solidFill>
                <a:latin typeface="Canva Sans"/>
                <a:ea typeface="Canva Sans"/>
                <a:cs typeface="Canva Sans"/>
                <a:sym typeface="Canva Sans"/>
              </a:rPr>
              <a:t>Design a tricopter having an endurance of 30 min and can lift 200 grams of payload </a:t>
            </a:r>
          </a:p>
          <a:p>
            <a:pPr marL="561339" lvl="1" indent="-280669" algn="l">
              <a:lnSpc>
                <a:spcPts val="3639"/>
              </a:lnSpc>
              <a:buFont typeface="Arial"/>
              <a:buChar char="•"/>
            </a:pPr>
            <a:r>
              <a:rPr lang="en-US" sz="2599">
                <a:solidFill>
                  <a:srgbClr val="000000"/>
                </a:solidFill>
                <a:latin typeface="Canva Sans"/>
                <a:ea typeface="Canva Sans"/>
                <a:cs typeface="Canva Sans"/>
                <a:sym typeface="Canva Sans"/>
              </a:rPr>
              <a:t>Describing the preliminary design process for building of a tricopter for the required payload like performance , control and structural parts.</a:t>
            </a:r>
          </a:p>
          <a:p>
            <a:pPr marL="561339" lvl="1" indent="-280669" algn="l">
              <a:lnSpc>
                <a:spcPts val="3639"/>
              </a:lnSpc>
              <a:buFont typeface="Arial"/>
              <a:buChar char="•"/>
            </a:pPr>
            <a:r>
              <a:rPr lang="en-US" sz="2599">
                <a:solidFill>
                  <a:srgbClr val="000000"/>
                </a:solidFill>
                <a:latin typeface="Canva Sans"/>
                <a:ea typeface="Canva Sans"/>
                <a:cs typeface="Canva Sans"/>
                <a:sym typeface="Canva Sans"/>
              </a:rPr>
              <a:t>Different trajectory maneuvers and its response for the designed tricopter.</a:t>
            </a:r>
          </a:p>
        </p:txBody>
      </p:sp>
      <p:sp>
        <p:nvSpPr>
          <p:cNvPr id="5" name="TextBox 5"/>
          <p:cNvSpPr txBox="1"/>
          <p:nvPr/>
        </p:nvSpPr>
        <p:spPr>
          <a:xfrm>
            <a:off x="220786" y="1558288"/>
            <a:ext cx="12374099" cy="5241925"/>
          </a:xfrm>
          <a:prstGeom prst="rect">
            <a:avLst/>
          </a:prstGeom>
        </p:spPr>
        <p:txBody>
          <a:bodyPr lIns="0" tIns="0" rIns="0" bIns="0" rtlCol="0" anchor="t">
            <a:spAutoFit/>
          </a:bodyPr>
          <a:lstStyle/>
          <a:p>
            <a:pPr marL="539746" lvl="1" indent="-269873" algn="just">
              <a:lnSpc>
                <a:spcPts val="3499"/>
              </a:lnSpc>
              <a:spcBef>
                <a:spcPct val="0"/>
              </a:spcBef>
              <a:buFont typeface="Arial"/>
              <a:buChar char="•"/>
            </a:pPr>
            <a:r>
              <a:rPr lang="en-US" sz="2499">
                <a:solidFill>
                  <a:srgbClr val="000000"/>
                </a:solidFill>
                <a:latin typeface="Canva Sans"/>
                <a:ea typeface="Canva Sans"/>
                <a:cs typeface="Canva Sans"/>
                <a:sym typeface="Canva Sans"/>
              </a:rPr>
              <a:t>Buildings or high bridges usually develop cracks due to its inability to withstand stress in the components over a period of time or due to natural calamities such as earthquakes. </a:t>
            </a:r>
          </a:p>
          <a:p>
            <a:pPr algn="just">
              <a:lnSpc>
                <a:spcPts val="3499"/>
              </a:lnSpc>
              <a:spcBef>
                <a:spcPct val="0"/>
              </a:spcBef>
            </a:pPr>
            <a:endParaRPr lang="en-US" sz="2499">
              <a:solidFill>
                <a:srgbClr val="000000"/>
              </a:solidFill>
              <a:latin typeface="Canva Sans"/>
              <a:ea typeface="Canva Sans"/>
              <a:cs typeface="Canva Sans"/>
              <a:sym typeface="Canva Sans"/>
            </a:endParaRPr>
          </a:p>
          <a:p>
            <a:pPr marL="539746" lvl="1" indent="-269873" algn="just">
              <a:lnSpc>
                <a:spcPts val="3499"/>
              </a:lnSpc>
              <a:spcBef>
                <a:spcPct val="0"/>
              </a:spcBef>
              <a:buFont typeface="Arial"/>
              <a:buChar char="•"/>
            </a:pPr>
            <a:r>
              <a:rPr lang="en-US" sz="2499">
                <a:solidFill>
                  <a:srgbClr val="000000"/>
                </a:solidFill>
                <a:latin typeface="Canva Sans"/>
                <a:ea typeface="Canva Sans"/>
                <a:cs typeface="Canva Sans"/>
                <a:sym typeface="Canva Sans"/>
              </a:rPr>
              <a:t>Detecting cracks during the early stage helps in longing the lifespan of the building and avoid catastrophic collapses. Detecting cracks is done as visual inspection by inspectors, which are usually time consuming, erroneous, dangerous and expensive.</a:t>
            </a:r>
          </a:p>
          <a:p>
            <a:pPr algn="just">
              <a:lnSpc>
                <a:spcPts val="3499"/>
              </a:lnSpc>
              <a:spcBef>
                <a:spcPct val="0"/>
              </a:spcBef>
            </a:pPr>
            <a:endParaRPr lang="en-US" sz="2499">
              <a:solidFill>
                <a:srgbClr val="000000"/>
              </a:solidFill>
              <a:latin typeface="Canva Sans"/>
              <a:ea typeface="Canva Sans"/>
              <a:cs typeface="Canva Sans"/>
              <a:sym typeface="Canva Sans"/>
            </a:endParaRPr>
          </a:p>
          <a:p>
            <a:pPr marL="539746" lvl="1" indent="-269873" algn="just">
              <a:lnSpc>
                <a:spcPts val="3499"/>
              </a:lnSpc>
              <a:spcBef>
                <a:spcPct val="0"/>
              </a:spcBef>
              <a:buFont typeface="Arial"/>
              <a:buChar char="•"/>
            </a:pPr>
            <a:r>
              <a:rPr lang="en-US" sz="2499">
                <a:solidFill>
                  <a:srgbClr val="000000"/>
                </a:solidFill>
                <a:latin typeface="Canva Sans"/>
                <a:ea typeface="Canva Sans"/>
                <a:cs typeface="Canva Sans"/>
                <a:sym typeface="Canva Sans"/>
              </a:rPr>
              <a:t> In order to monitor all the elements of the high raised buildings, ensure the safety of the inspector and to revise the crack images in various angles, drones can be used.</a:t>
            </a:r>
          </a:p>
        </p:txBody>
      </p:sp>
      <p:sp>
        <p:nvSpPr>
          <p:cNvPr id="6" name="TextBox 6"/>
          <p:cNvSpPr txBox="1"/>
          <p:nvPr/>
        </p:nvSpPr>
        <p:spPr>
          <a:xfrm>
            <a:off x="13041119" y="4560302"/>
            <a:ext cx="4899933" cy="356234"/>
          </a:xfrm>
          <a:prstGeom prst="rect">
            <a:avLst/>
          </a:prstGeom>
        </p:spPr>
        <p:txBody>
          <a:bodyPr lIns="0" tIns="0" rIns="0" bIns="0" rtlCol="0" anchor="t">
            <a:spAutoFit/>
          </a:bodyPr>
          <a:lstStyle/>
          <a:p>
            <a:pPr algn="ctr">
              <a:lnSpc>
                <a:spcPts val="2940"/>
              </a:lnSpc>
            </a:pPr>
            <a:r>
              <a:rPr lang="en-US" sz="2100">
                <a:solidFill>
                  <a:srgbClr val="000000"/>
                </a:solidFill>
                <a:latin typeface="Canva Sans"/>
                <a:ea typeface="Canva Sans"/>
                <a:cs typeface="Canva Sans"/>
                <a:sym typeface="Canva Sans"/>
              </a:rPr>
              <a:t>Source : POSCO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2350821" y="3739563"/>
            <a:ext cx="4647022" cy="3989425"/>
          </a:xfrm>
          <a:custGeom>
            <a:avLst/>
            <a:gdLst/>
            <a:ahLst/>
            <a:cxnLst/>
            <a:rect l="l" t="t" r="r" b="b"/>
            <a:pathLst>
              <a:path w="4647022" h="3989425">
                <a:moveTo>
                  <a:pt x="0" y="0"/>
                </a:moveTo>
                <a:lnTo>
                  <a:pt x="4647022" y="0"/>
                </a:lnTo>
                <a:lnTo>
                  <a:pt x="4647022" y="3989424"/>
                </a:lnTo>
                <a:lnTo>
                  <a:pt x="0" y="3989424"/>
                </a:lnTo>
                <a:lnTo>
                  <a:pt x="0" y="0"/>
                </a:lnTo>
                <a:close/>
              </a:path>
            </a:pathLst>
          </a:custGeom>
          <a:blipFill>
            <a:blip r:embed="rId2"/>
            <a:stretch>
              <a:fillRect/>
            </a:stretch>
          </a:blipFill>
          <a:ln w="38100" cap="sq">
            <a:solidFill>
              <a:srgbClr val="000000"/>
            </a:solidFill>
            <a:prstDash val="solid"/>
            <a:miter/>
          </a:ln>
        </p:spPr>
        <p:txBody>
          <a:bodyPr/>
          <a:lstStyle/>
          <a:p>
            <a:endParaRPr lang="en-IN"/>
          </a:p>
        </p:txBody>
      </p:sp>
      <p:sp>
        <p:nvSpPr>
          <p:cNvPr id="3" name="Freeform 3"/>
          <p:cNvSpPr/>
          <p:nvPr/>
        </p:nvSpPr>
        <p:spPr>
          <a:xfrm>
            <a:off x="12089364" y="1541483"/>
            <a:ext cx="5169936" cy="2003350"/>
          </a:xfrm>
          <a:custGeom>
            <a:avLst/>
            <a:gdLst/>
            <a:ahLst/>
            <a:cxnLst/>
            <a:rect l="l" t="t" r="r" b="b"/>
            <a:pathLst>
              <a:path w="5169936" h="2003350">
                <a:moveTo>
                  <a:pt x="0" y="0"/>
                </a:moveTo>
                <a:lnTo>
                  <a:pt x="5169936" y="0"/>
                </a:lnTo>
                <a:lnTo>
                  <a:pt x="5169936" y="2003350"/>
                </a:lnTo>
                <a:lnTo>
                  <a:pt x="0" y="2003350"/>
                </a:lnTo>
                <a:lnTo>
                  <a:pt x="0" y="0"/>
                </a:lnTo>
                <a:close/>
              </a:path>
            </a:pathLst>
          </a:custGeom>
          <a:blipFill>
            <a:blip r:embed="rId3"/>
            <a:stretch>
              <a:fillRect/>
            </a:stretch>
          </a:blipFill>
          <a:ln w="38100" cap="rnd">
            <a:solidFill>
              <a:srgbClr val="000000"/>
            </a:solidFill>
            <a:prstDash val="solid"/>
            <a:round/>
          </a:ln>
        </p:spPr>
        <p:txBody>
          <a:bodyPr/>
          <a:lstStyle/>
          <a:p>
            <a:endParaRPr lang="en-IN"/>
          </a:p>
        </p:txBody>
      </p:sp>
      <p:sp>
        <p:nvSpPr>
          <p:cNvPr id="4" name="TextBox 4"/>
          <p:cNvSpPr txBox="1"/>
          <p:nvPr/>
        </p:nvSpPr>
        <p:spPr>
          <a:xfrm>
            <a:off x="7152735" y="141605"/>
            <a:ext cx="3778151"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CAD Design</a:t>
            </a:r>
          </a:p>
        </p:txBody>
      </p:sp>
      <p:grpSp>
        <p:nvGrpSpPr>
          <p:cNvPr id="5" name="Group 5"/>
          <p:cNvGrpSpPr/>
          <p:nvPr/>
        </p:nvGrpSpPr>
        <p:grpSpPr>
          <a:xfrm>
            <a:off x="488484" y="1275448"/>
            <a:ext cx="10375511" cy="8161840"/>
            <a:chOff x="0" y="0"/>
            <a:chExt cx="13834015" cy="10882453"/>
          </a:xfrm>
        </p:grpSpPr>
        <p:sp>
          <p:nvSpPr>
            <p:cNvPr id="6" name="Freeform 6"/>
            <p:cNvSpPr/>
            <p:nvPr/>
          </p:nvSpPr>
          <p:spPr>
            <a:xfrm>
              <a:off x="0" y="1308485"/>
              <a:ext cx="13834015" cy="8058314"/>
            </a:xfrm>
            <a:custGeom>
              <a:avLst/>
              <a:gdLst/>
              <a:ahLst/>
              <a:cxnLst/>
              <a:rect l="l" t="t" r="r" b="b"/>
              <a:pathLst>
                <a:path w="13834015" h="8058314">
                  <a:moveTo>
                    <a:pt x="0" y="0"/>
                  </a:moveTo>
                  <a:lnTo>
                    <a:pt x="13834015" y="0"/>
                  </a:lnTo>
                  <a:lnTo>
                    <a:pt x="13834015" y="8058314"/>
                  </a:lnTo>
                  <a:lnTo>
                    <a:pt x="0" y="8058314"/>
                  </a:lnTo>
                  <a:lnTo>
                    <a:pt x="0" y="0"/>
                  </a:lnTo>
                  <a:close/>
                </a:path>
              </a:pathLst>
            </a:custGeom>
            <a:blipFill>
              <a:blip r:embed="rId4"/>
              <a:stretch>
                <a:fillRect/>
              </a:stretch>
            </a:blipFill>
            <a:ln w="38100" cap="rnd">
              <a:solidFill>
                <a:srgbClr val="000000"/>
              </a:solidFill>
              <a:prstDash val="solid"/>
              <a:round/>
            </a:ln>
          </p:spPr>
          <p:txBody>
            <a:bodyPr/>
            <a:lstStyle/>
            <a:p>
              <a:endParaRPr lang="en-IN"/>
            </a:p>
          </p:txBody>
        </p:sp>
        <p:grpSp>
          <p:nvGrpSpPr>
            <p:cNvPr id="7" name="Group 7"/>
            <p:cNvGrpSpPr/>
            <p:nvPr/>
          </p:nvGrpSpPr>
          <p:grpSpPr>
            <a:xfrm>
              <a:off x="11239658" y="4657808"/>
              <a:ext cx="2434344" cy="1003685"/>
              <a:chOff x="0" y="0"/>
              <a:chExt cx="480858" cy="198259"/>
            </a:xfrm>
          </p:grpSpPr>
          <p:sp>
            <p:nvSpPr>
              <p:cNvPr id="8" name="Freeform 8"/>
              <p:cNvSpPr/>
              <p:nvPr/>
            </p:nvSpPr>
            <p:spPr>
              <a:xfrm>
                <a:off x="0" y="0"/>
                <a:ext cx="480858" cy="198259"/>
              </a:xfrm>
              <a:custGeom>
                <a:avLst/>
                <a:gdLst/>
                <a:ahLst/>
                <a:cxnLst/>
                <a:rect l="l" t="t" r="r" b="b"/>
                <a:pathLst>
                  <a:path w="480858" h="198259">
                    <a:moveTo>
                      <a:pt x="99129" y="0"/>
                    </a:moveTo>
                    <a:lnTo>
                      <a:pt x="381729" y="0"/>
                    </a:lnTo>
                    <a:cubicBezTo>
                      <a:pt x="408019" y="0"/>
                      <a:pt x="433233" y="10444"/>
                      <a:pt x="451824" y="29034"/>
                    </a:cubicBezTo>
                    <a:cubicBezTo>
                      <a:pt x="470414" y="47625"/>
                      <a:pt x="480858" y="72839"/>
                      <a:pt x="480858" y="99129"/>
                    </a:cubicBezTo>
                    <a:lnTo>
                      <a:pt x="480858" y="99129"/>
                    </a:lnTo>
                    <a:cubicBezTo>
                      <a:pt x="480858" y="153877"/>
                      <a:pt x="436476" y="198259"/>
                      <a:pt x="381729" y="198259"/>
                    </a:cubicBezTo>
                    <a:lnTo>
                      <a:pt x="99129" y="198259"/>
                    </a:lnTo>
                    <a:cubicBezTo>
                      <a:pt x="44382" y="198259"/>
                      <a:pt x="0" y="153877"/>
                      <a:pt x="0" y="99129"/>
                    </a:cubicBezTo>
                    <a:lnTo>
                      <a:pt x="0" y="99129"/>
                    </a:lnTo>
                    <a:cubicBezTo>
                      <a:pt x="0" y="44382"/>
                      <a:pt x="44382" y="0"/>
                      <a:pt x="99129" y="0"/>
                    </a:cubicBezTo>
                    <a:close/>
                  </a:path>
                </a:pathLst>
              </a:custGeom>
              <a:solidFill>
                <a:srgbClr val="D4D1C9"/>
              </a:solidFill>
              <a:ln w="38100" cap="rnd">
                <a:solidFill>
                  <a:srgbClr val="000000"/>
                </a:solidFill>
                <a:prstDash val="solid"/>
                <a:round/>
              </a:ln>
            </p:spPr>
            <p:txBody>
              <a:bodyPr/>
              <a:lstStyle/>
              <a:p>
                <a:endParaRPr lang="en-IN"/>
              </a:p>
            </p:txBody>
          </p:sp>
          <p:sp>
            <p:nvSpPr>
              <p:cNvPr id="9" name="TextBox 9"/>
              <p:cNvSpPr txBox="1"/>
              <p:nvPr/>
            </p:nvSpPr>
            <p:spPr>
              <a:xfrm>
                <a:off x="0" y="-38100"/>
                <a:ext cx="480858" cy="236359"/>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Controller</a:t>
                </a:r>
              </a:p>
            </p:txBody>
          </p:sp>
        </p:grpSp>
        <p:grpSp>
          <p:nvGrpSpPr>
            <p:cNvPr id="10" name="Group 10"/>
            <p:cNvGrpSpPr/>
            <p:nvPr/>
          </p:nvGrpSpPr>
          <p:grpSpPr>
            <a:xfrm>
              <a:off x="4663047" y="13611"/>
              <a:ext cx="2434344" cy="1003685"/>
              <a:chOff x="0" y="0"/>
              <a:chExt cx="480858" cy="198259"/>
            </a:xfrm>
          </p:grpSpPr>
          <p:sp>
            <p:nvSpPr>
              <p:cNvPr id="11" name="Freeform 11"/>
              <p:cNvSpPr/>
              <p:nvPr/>
            </p:nvSpPr>
            <p:spPr>
              <a:xfrm>
                <a:off x="0" y="0"/>
                <a:ext cx="480858" cy="198259"/>
              </a:xfrm>
              <a:custGeom>
                <a:avLst/>
                <a:gdLst/>
                <a:ahLst/>
                <a:cxnLst/>
                <a:rect l="l" t="t" r="r" b="b"/>
                <a:pathLst>
                  <a:path w="480858" h="198259">
                    <a:moveTo>
                      <a:pt x="99129" y="0"/>
                    </a:moveTo>
                    <a:lnTo>
                      <a:pt x="381729" y="0"/>
                    </a:lnTo>
                    <a:cubicBezTo>
                      <a:pt x="408019" y="0"/>
                      <a:pt x="433233" y="10444"/>
                      <a:pt x="451824" y="29034"/>
                    </a:cubicBezTo>
                    <a:cubicBezTo>
                      <a:pt x="470414" y="47625"/>
                      <a:pt x="480858" y="72839"/>
                      <a:pt x="480858" y="99129"/>
                    </a:cubicBezTo>
                    <a:lnTo>
                      <a:pt x="480858" y="99129"/>
                    </a:lnTo>
                    <a:cubicBezTo>
                      <a:pt x="480858" y="153877"/>
                      <a:pt x="436476" y="198259"/>
                      <a:pt x="381729" y="198259"/>
                    </a:cubicBezTo>
                    <a:lnTo>
                      <a:pt x="99129" y="198259"/>
                    </a:lnTo>
                    <a:cubicBezTo>
                      <a:pt x="44382" y="198259"/>
                      <a:pt x="0" y="153877"/>
                      <a:pt x="0" y="99129"/>
                    </a:cubicBezTo>
                    <a:lnTo>
                      <a:pt x="0" y="99129"/>
                    </a:lnTo>
                    <a:cubicBezTo>
                      <a:pt x="0" y="44382"/>
                      <a:pt x="44382" y="0"/>
                      <a:pt x="99129" y="0"/>
                    </a:cubicBezTo>
                    <a:close/>
                  </a:path>
                </a:pathLst>
              </a:custGeom>
              <a:solidFill>
                <a:srgbClr val="D4D1C9"/>
              </a:solidFill>
              <a:ln w="38100" cap="rnd">
                <a:solidFill>
                  <a:srgbClr val="000000"/>
                </a:solidFill>
                <a:prstDash val="solid"/>
                <a:round/>
              </a:ln>
            </p:spPr>
            <p:txBody>
              <a:bodyPr/>
              <a:lstStyle/>
              <a:p>
                <a:endParaRPr lang="en-IN"/>
              </a:p>
            </p:txBody>
          </p:sp>
          <p:sp>
            <p:nvSpPr>
              <p:cNvPr id="12" name="TextBox 12"/>
              <p:cNvSpPr txBox="1"/>
              <p:nvPr/>
            </p:nvSpPr>
            <p:spPr>
              <a:xfrm>
                <a:off x="0" y="-38100"/>
                <a:ext cx="480858" cy="236359"/>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Servo</a:t>
                </a:r>
              </a:p>
            </p:txBody>
          </p:sp>
        </p:grpSp>
        <p:grpSp>
          <p:nvGrpSpPr>
            <p:cNvPr id="13" name="Group 13"/>
            <p:cNvGrpSpPr/>
            <p:nvPr/>
          </p:nvGrpSpPr>
          <p:grpSpPr>
            <a:xfrm>
              <a:off x="1416152" y="0"/>
              <a:ext cx="2434344" cy="1003685"/>
              <a:chOff x="0" y="0"/>
              <a:chExt cx="480858" cy="198259"/>
            </a:xfrm>
          </p:grpSpPr>
          <p:sp>
            <p:nvSpPr>
              <p:cNvPr id="14" name="Freeform 14"/>
              <p:cNvSpPr/>
              <p:nvPr/>
            </p:nvSpPr>
            <p:spPr>
              <a:xfrm>
                <a:off x="0" y="0"/>
                <a:ext cx="480858" cy="198259"/>
              </a:xfrm>
              <a:custGeom>
                <a:avLst/>
                <a:gdLst/>
                <a:ahLst/>
                <a:cxnLst/>
                <a:rect l="l" t="t" r="r" b="b"/>
                <a:pathLst>
                  <a:path w="480858" h="198259">
                    <a:moveTo>
                      <a:pt x="99129" y="0"/>
                    </a:moveTo>
                    <a:lnTo>
                      <a:pt x="381729" y="0"/>
                    </a:lnTo>
                    <a:cubicBezTo>
                      <a:pt x="408019" y="0"/>
                      <a:pt x="433233" y="10444"/>
                      <a:pt x="451824" y="29034"/>
                    </a:cubicBezTo>
                    <a:cubicBezTo>
                      <a:pt x="470414" y="47625"/>
                      <a:pt x="480858" y="72839"/>
                      <a:pt x="480858" y="99129"/>
                    </a:cubicBezTo>
                    <a:lnTo>
                      <a:pt x="480858" y="99129"/>
                    </a:lnTo>
                    <a:cubicBezTo>
                      <a:pt x="480858" y="153877"/>
                      <a:pt x="436476" y="198259"/>
                      <a:pt x="381729" y="198259"/>
                    </a:cubicBezTo>
                    <a:lnTo>
                      <a:pt x="99129" y="198259"/>
                    </a:lnTo>
                    <a:cubicBezTo>
                      <a:pt x="44382" y="198259"/>
                      <a:pt x="0" y="153877"/>
                      <a:pt x="0" y="99129"/>
                    </a:cubicBezTo>
                    <a:lnTo>
                      <a:pt x="0" y="99129"/>
                    </a:lnTo>
                    <a:cubicBezTo>
                      <a:pt x="0" y="44382"/>
                      <a:pt x="44382" y="0"/>
                      <a:pt x="99129" y="0"/>
                    </a:cubicBezTo>
                    <a:close/>
                  </a:path>
                </a:pathLst>
              </a:custGeom>
              <a:solidFill>
                <a:srgbClr val="D4D1C9"/>
              </a:solidFill>
              <a:ln w="38100" cap="rnd">
                <a:solidFill>
                  <a:srgbClr val="000000"/>
                </a:solidFill>
                <a:prstDash val="solid"/>
                <a:round/>
              </a:ln>
            </p:spPr>
            <p:txBody>
              <a:bodyPr/>
              <a:lstStyle/>
              <a:p>
                <a:endParaRPr lang="en-IN"/>
              </a:p>
            </p:txBody>
          </p:sp>
          <p:sp>
            <p:nvSpPr>
              <p:cNvPr id="15" name="TextBox 15"/>
              <p:cNvSpPr txBox="1"/>
              <p:nvPr/>
            </p:nvSpPr>
            <p:spPr>
              <a:xfrm>
                <a:off x="0" y="-38100"/>
                <a:ext cx="480858" cy="236359"/>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Frame</a:t>
                </a:r>
              </a:p>
            </p:txBody>
          </p:sp>
        </p:grpSp>
        <p:grpSp>
          <p:nvGrpSpPr>
            <p:cNvPr id="16" name="Group 16"/>
            <p:cNvGrpSpPr/>
            <p:nvPr/>
          </p:nvGrpSpPr>
          <p:grpSpPr>
            <a:xfrm>
              <a:off x="7214556" y="10008351"/>
              <a:ext cx="2434344" cy="741546"/>
              <a:chOff x="0" y="0"/>
              <a:chExt cx="480858" cy="146478"/>
            </a:xfrm>
          </p:grpSpPr>
          <p:sp>
            <p:nvSpPr>
              <p:cNvPr id="17" name="Freeform 17"/>
              <p:cNvSpPr/>
              <p:nvPr/>
            </p:nvSpPr>
            <p:spPr>
              <a:xfrm>
                <a:off x="0" y="0"/>
                <a:ext cx="480858" cy="146478"/>
              </a:xfrm>
              <a:custGeom>
                <a:avLst/>
                <a:gdLst/>
                <a:ahLst/>
                <a:cxnLst/>
                <a:rect l="l" t="t" r="r" b="b"/>
                <a:pathLst>
                  <a:path w="480858" h="146478">
                    <a:moveTo>
                      <a:pt x="73239" y="0"/>
                    </a:moveTo>
                    <a:lnTo>
                      <a:pt x="407619" y="0"/>
                    </a:lnTo>
                    <a:cubicBezTo>
                      <a:pt x="427043" y="0"/>
                      <a:pt x="445672" y="7716"/>
                      <a:pt x="459407" y="21451"/>
                    </a:cubicBezTo>
                    <a:cubicBezTo>
                      <a:pt x="473142" y="35186"/>
                      <a:pt x="480858" y="53815"/>
                      <a:pt x="480858" y="73239"/>
                    </a:cubicBezTo>
                    <a:lnTo>
                      <a:pt x="480858" y="73239"/>
                    </a:lnTo>
                    <a:cubicBezTo>
                      <a:pt x="480858" y="92663"/>
                      <a:pt x="473142" y="111292"/>
                      <a:pt x="459407" y="125027"/>
                    </a:cubicBezTo>
                    <a:cubicBezTo>
                      <a:pt x="445672" y="138762"/>
                      <a:pt x="427043" y="146478"/>
                      <a:pt x="407619" y="146478"/>
                    </a:cubicBezTo>
                    <a:lnTo>
                      <a:pt x="73239" y="146478"/>
                    </a:lnTo>
                    <a:cubicBezTo>
                      <a:pt x="53815" y="146478"/>
                      <a:pt x="35186" y="138762"/>
                      <a:pt x="21451" y="125027"/>
                    </a:cubicBezTo>
                    <a:cubicBezTo>
                      <a:pt x="7716" y="111292"/>
                      <a:pt x="0" y="92663"/>
                      <a:pt x="0" y="73239"/>
                    </a:cubicBezTo>
                    <a:lnTo>
                      <a:pt x="0" y="73239"/>
                    </a:lnTo>
                    <a:cubicBezTo>
                      <a:pt x="0" y="53815"/>
                      <a:pt x="7716" y="35186"/>
                      <a:pt x="21451" y="21451"/>
                    </a:cubicBezTo>
                    <a:cubicBezTo>
                      <a:pt x="35186" y="7716"/>
                      <a:pt x="53815" y="0"/>
                      <a:pt x="73239" y="0"/>
                    </a:cubicBezTo>
                    <a:close/>
                  </a:path>
                </a:pathLst>
              </a:custGeom>
              <a:solidFill>
                <a:srgbClr val="D4D1C9"/>
              </a:solidFill>
              <a:ln w="38100" cap="rnd">
                <a:solidFill>
                  <a:srgbClr val="000000"/>
                </a:solidFill>
                <a:prstDash val="solid"/>
                <a:round/>
              </a:ln>
            </p:spPr>
            <p:txBody>
              <a:bodyPr/>
              <a:lstStyle/>
              <a:p>
                <a:endParaRPr lang="en-IN"/>
              </a:p>
            </p:txBody>
          </p:sp>
          <p:sp>
            <p:nvSpPr>
              <p:cNvPr id="18" name="TextBox 18"/>
              <p:cNvSpPr txBox="1"/>
              <p:nvPr/>
            </p:nvSpPr>
            <p:spPr>
              <a:xfrm>
                <a:off x="0" y="-38100"/>
                <a:ext cx="480858" cy="184578"/>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Support Rod</a:t>
                </a:r>
              </a:p>
            </p:txBody>
          </p:sp>
        </p:grpSp>
        <p:grpSp>
          <p:nvGrpSpPr>
            <p:cNvPr id="19" name="Group 19"/>
            <p:cNvGrpSpPr/>
            <p:nvPr/>
          </p:nvGrpSpPr>
          <p:grpSpPr>
            <a:xfrm>
              <a:off x="440440" y="9746212"/>
              <a:ext cx="2434344" cy="1003685"/>
              <a:chOff x="0" y="0"/>
              <a:chExt cx="480858" cy="198259"/>
            </a:xfrm>
          </p:grpSpPr>
          <p:sp>
            <p:nvSpPr>
              <p:cNvPr id="20" name="Freeform 20"/>
              <p:cNvSpPr/>
              <p:nvPr/>
            </p:nvSpPr>
            <p:spPr>
              <a:xfrm>
                <a:off x="0" y="0"/>
                <a:ext cx="480858" cy="198259"/>
              </a:xfrm>
              <a:custGeom>
                <a:avLst/>
                <a:gdLst/>
                <a:ahLst/>
                <a:cxnLst/>
                <a:rect l="l" t="t" r="r" b="b"/>
                <a:pathLst>
                  <a:path w="480858" h="198259">
                    <a:moveTo>
                      <a:pt x="99129" y="0"/>
                    </a:moveTo>
                    <a:lnTo>
                      <a:pt x="381729" y="0"/>
                    </a:lnTo>
                    <a:cubicBezTo>
                      <a:pt x="408019" y="0"/>
                      <a:pt x="433233" y="10444"/>
                      <a:pt x="451824" y="29034"/>
                    </a:cubicBezTo>
                    <a:cubicBezTo>
                      <a:pt x="470414" y="47625"/>
                      <a:pt x="480858" y="72839"/>
                      <a:pt x="480858" y="99129"/>
                    </a:cubicBezTo>
                    <a:lnTo>
                      <a:pt x="480858" y="99129"/>
                    </a:lnTo>
                    <a:cubicBezTo>
                      <a:pt x="480858" y="153877"/>
                      <a:pt x="436476" y="198259"/>
                      <a:pt x="381729" y="198259"/>
                    </a:cubicBezTo>
                    <a:lnTo>
                      <a:pt x="99129" y="198259"/>
                    </a:lnTo>
                    <a:cubicBezTo>
                      <a:pt x="44382" y="198259"/>
                      <a:pt x="0" y="153877"/>
                      <a:pt x="0" y="99129"/>
                    </a:cubicBezTo>
                    <a:lnTo>
                      <a:pt x="0" y="99129"/>
                    </a:lnTo>
                    <a:cubicBezTo>
                      <a:pt x="0" y="44382"/>
                      <a:pt x="44382" y="0"/>
                      <a:pt x="99129" y="0"/>
                    </a:cubicBezTo>
                    <a:close/>
                  </a:path>
                </a:pathLst>
              </a:custGeom>
              <a:solidFill>
                <a:srgbClr val="D4D1C9"/>
              </a:solidFill>
              <a:ln w="38100" cap="rnd">
                <a:solidFill>
                  <a:srgbClr val="000000"/>
                </a:solidFill>
                <a:prstDash val="solid"/>
                <a:round/>
              </a:ln>
            </p:spPr>
            <p:txBody>
              <a:bodyPr/>
              <a:lstStyle/>
              <a:p>
                <a:endParaRPr lang="en-IN"/>
              </a:p>
            </p:txBody>
          </p:sp>
          <p:sp>
            <p:nvSpPr>
              <p:cNvPr id="21" name="TextBox 21"/>
              <p:cNvSpPr txBox="1"/>
              <p:nvPr/>
            </p:nvSpPr>
            <p:spPr>
              <a:xfrm>
                <a:off x="0" y="-38100"/>
                <a:ext cx="480858" cy="236359"/>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Motor</a:t>
                </a:r>
              </a:p>
            </p:txBody>
          </p:sp>
        </p:grpSp>
        <p:grpSp>
          <p:nvGrpSpPr>
            <p:cNvPr id="22" name="Group 22"/>
            <p:cNvGrpSpPr/>
            <p:nvPr/>
          </p:nvGrpSpPr>
          <p:grpSpPr>
            <a:xfrm>
              <a:off x="10707690" y="9740655"/>
              <a:ext cx="2434344" cy="1003685"/>
              <a:chOff x="0" y="0"/>
              <a:chExt cx="480858" cy="198259"/>
            </a:xfrm>
          </p:grpSpPr>
          <p:sp>
            <p:nvSpPr>
              <p:cNvPr id="23" name="Freeform 23"/>
              <p:cNvSpPr/>
              <p:nvPr/>
            </p:nvSpPr>
            <p:spPr>
              <a:xfrm>
                <a:off x="0" y="0"/>
                <a:ext cx="480858" cy="198259"/>
              </a:xfrm>
              <a:custGeom>
                <a:avLst/>
                <a:gdLst/>
                <a:ahLst/>
                <a:cxnLst/>
                <a:rect l="l" t="t" r="r" b="b"/>
                <a:pathLst>
                  <a:path w="480858" h="198259">
                    <a:moveTo>
                      <a:pt x="99129" y="0"/>
                    </a:moveTo>
                    <a:lnTo>
                      <a:pt x="381729" y="0"/>
                    </a:lnTo>
                    <a:cubicBezTo>
                      <a:pt x="408019" y="0"/>
                      <a:pt x="433233" y="10444"/>
                      <a:pt x="451824" y="29034"/>
                    </a:cubicBezTo>
                    <a:cubicBezTo>
                      <a:pt x="470414" y="47625"/>
                      <a:pt x="480858" y="72839"/>
                      <a:pt x="480858" y="99129"/>
                    </a:cubicBezTo>
                    <a:lnTo>
                      <a:pt x="480858" y="99129"/>
                    </a:lnTo>
                    <a:cubicBezTo>
                      <a:pt x="480858" y="153877"/>
                      <a:pt x="436476" y="198259"/>
                      <a:pt x="381729" y="198259"/>
                    </a:cubicBezTo>
                    <a:lnTo>
                      <a:pt x="99129" y="198259"/>
                    </a:lnTo>
                    <a:cubicBezTo>
                      <a:pt x="44382" y="198259"/>
                      <a:pt x="0" y="153877"/>
                      <a:pt x="0" y="99129"/>
                    </a:cubicBezTo>
                    <a:lnTo>
                      <a:pt x="0" y="99129"/>
                    </a:lnTo>
                    <a:cubicBezTo>
                      <a:pt x="0" y="44382"/>
                      <a:pt x="44382" y="0"/>
                      <a:pt x="99129" y="0"/>
                    </a:cubicBezTo>
                    <a:close/>
                  </a:path>
                </a:pathLst>
              </a:custGeom>
              <a:solidFill>
                <a:srgbClr val="D4D1C9"/>
              </a:solidFill>
              <a:ln w="38100" cap="rnd">
                <a:solidFill>
                  <a:srgbClr val="000000"/>
                </a:solidFill>
                <a:prstDash val="solid"/>
                <a:round/>
              </a:ln>
            </p:spPr>
            <p:txBody>
              <a:bodyPr/>
              <a:lstStyle/>
              <a:p>
                <a:endParaRPr lang="en-IN"/>
              </a:p>
            </p:txBody>
          </p:sp>
          <p:sp>
            <p:nvSpPr>
              <p:cNvPr id="24" name="TextBox 24"/>
              <p:cNvSpPr txBox="1"/>
              <p:nvPr/>
            </p:nvSpPr>
            <p:spPr>
              <a:xfrm>
                <a:off x="0" y="-38100"/>
                <a:ext cx="480858" cy="236359"/>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Propeller</a:t>
                </a:r>
              </a:p>
            </p:txBody>
          </p:sp>
        </p:grpSp>
        <p:grpSp>
          <p:nvGrpSpPr>
            <p:cNvPr id="25" name="Group 25"/>
            <p:cNvGrpSpPr/>
            <p:nvPr/>
          </p:nvGrpSpPr>
          <p:grpSpPr>
            <a:xfrm>
              <a:off x="3850496" y="9715255"/>
              <a:ext cx="2580519" cy="1167198"/>
              <a:chOff x="0" y="0"/>
              <a:chExt cx="509732" cy="230558"/>
            </a:xfrm>
          </p:grpSpPr>
          <p:sp>
            <p:nvSpPr>
              <p:cNvPr id="26" name="Freeform 26"/>
              <p:cNvSpPr/>
              <p:nvPr/>
            </p:nvSpPr>
            <p:spPr>
              <a:xfrm>
                <a:off x="0" y="0"/>
                <a:ext cx="509732" cy="230558"/>
              </a:xfrm>
              <a:custGeom>
                <a:avLst/>
                <a:gdLst/>
                <a:ahLst/>
                <a:cxnLst/>
                <a:rect l="l" t="t" r="r" b="b"/>
                <a:pathLst>
                  <a:path w="509732" h="230558">
                    <a:moveTo>
                      <a:pt x="115279" y="0"/>
                    </a:moveTo>
                    <a:lnTo>
                      <a:pt x="394453" y="0"/>
                    </a:lnTo>
                    <a:cubicBezTo>
                      <a:pt x="425027" y="0"/>
                      <a:pt x="454349" y="12145"/>
                      <a:pt x="475968" y="33764"/>
                    </a:cubicBezTo>
                    <a:cubicBezTo>
                      <a:pt x="497587" y="55383"/>
                      <a:pt x="509732" y="84705"/>
                      <a:pt x="509732" y="115279"/>
                    </a:cubicBezTo>
                    <a:lnTo>
                      <a:pt x="509732" y="115279"/>
                    </a:lnTo>
                    <a:cubicBezTo>
                      <a:pt x="509732" y="145853"/>
                      <a:pt x="497587" y="175174"/>
                      <a:pt x="475968" y="196793"/>
                    </a:cubicBezTo>
                    <a:cubicBezTo>
                      <a:pt x="454349" y="218412"/>
                      <a:pt x="425027" y="230558"/>
                      <a:pt x="394453" y="230558"/>
                    </a:cubicBezTo>
                    <a:lnTo>
                      <a:pt x="115279" y="230558"/>
                    </a:lnTo>
                    <a:cubicBezTo>
                      <a:pt x="84705" y="230558"/>
                      <a:pt x="55383" y="218412"/>
                      <a:pt x="33764" y="196793"/>
                    </a:cubicBezTo>
                    <a:cubicBezTo>
                      <a:pt x="12145" y="175174"/>
                      <a:pt x="0" y="145853"/>
                      <a:pt x="0" y="115279"/>
                    </a:cubicBezTo>
                    <a:lnTo>
                      <a:pt x="0" y="115279"/>
                    </a:lnTo>
                    <a:cubicBezTo>
                      <a:pt x="0" y="84705"/>
                      <a:pt x="12145" y="55383"/>
                      <a:pt x="33764" y="33764"/>
                    </a:cubicBezTo>
                    <a:cubicBezTo>
                      <a:pt x="55383" y="12145"/>
                      <a:pt x="84705" y="0"/>
                      <a:pt x="115279" y="0"/>
                    </a:cubicBezTo>
                    <a:close/>
                  </a:path>
                </a:pathLst>
              </a:custGeom>
              <a:solidFill>
                <a:srgbClr val="D4D1C9"/>
              </a:solidFill>
              <a:ln w="38100" cap="rnd">
                <a:solidFill>
                  <a:srgbClr val="000000"/>
                </a:solidFill>
                <a:prstDash val="solid"/>
                <a:round/>
              </a:ln>
            </p:spPr>
            <p:txBody>
              <a:bodyPr/>
              <a:lstStyle/>
              <a:p>
                <a:endParaRPr lang="en-IN"/>
              </a:p>
            </p:txBody>
          </p:sp>
          <p:sp>
            <p:nvSpPr>
              <p:cNvPr id="27" name="TextBox 27"/>
              <p:cNvSpPr txBox="1"/>
              <p:nvPr/>
            </p:nvSpPr>
            <p:spPr>
              <a:xfrm>
                <a:off x="0" y="-38100"/>
                <a:ext cx="509732" cy="268658"/>
              </a:xfrm>
              <a:prstGeom prst="rect">
                <a:avLst/>
              </a:prstGeom>
            </p:spPr>
            <p:txBody>
              <a:bodyPr lIns="50800" tIns="50800" rIns="50800" bIns="50800" rtlCol="0" anchor="ctr"/>
              <a:lstStyle/>
              <a:p>
                <a:pPr algn="ctr">
                  <a:lnSpc>
                    <a:spcPts val="2659"/>
                  </a:lnSpc>
                </a:pPr>
                <a:r>
                  <a:rPr lang="en-US" sz="1899">
                    <a:solidFill>
                      <a:srgbClr val="000000"/>
                    </a:solidFill>
                    <a:latin typeface="Open Sans Extra Bold"/>
                    <a:ea typeface="Open Sans Extra Bold"/>
                    <a:cs typeface="Open Sans Extra Bold"/>
                    <a:sym typeface="Open Sans Extra Bold"/>
                  </a:rPr>
                  <a:t>Camera &amp; Gimbal</a:t>
                </a:r>
              </a:p>
            </p:txBody>
          </p:sp>
        </p:grpSp>
        <p:sp>
          <p:nvSpPr>
            <p:cNvPr id="28" name="AutoShape 28"/>
            <p:cNvSpPr/>
            <p:nvPr/>
          </p:nvSpPr>
          <p:spPr>
            <a:xfrm flipH="1">
              <a:off x="7618928" y="5159650"/>
              <a:ext cx="3620731" cy="177992"/>
            </a:xfrm>
            <a:prstGeom prst="line">
              <a:avLst/>
            </a:prstGeom>
            <a:ln w="50800" cap="flat">
              <a:solidFill>
                <a:srgbClr val="000000"/>
              </a:solidFill>
              <a:prstDash val="solid"/>
              <a:headEnd type="none" w="sm" len="sm"/>
              <a:tailEnd type="arrow" w="med" len="sm"/>
            </a:ln>
          </p:spPr>
          <p:txBody>
            <a:bodyPr/>
            <a:lstStyle/>
            <a:p>
              <a:endParaRPr lang="en-IN"/>
            </a:p>
          </p:txBody>
        </p:sp>
        <p:sp>
          <p:nvSpPr>
            <p:cNvPr id="29" name="AutoShape 29"/>
            <p:cNvSpPr/>
            <p:nvPr/>
          </p:nvSpPr>
          <p:spPr>
            <a:xfrm>
              <a:off x="3017320" y="1003685"/>
              <a:ext cx="3413695" cy="4873322"/>
            </a:xfrm>
            <a:prstGeom prst="line">
              <a:avLst/>
            </a:prstGeom>
            <a:ln w="50800" cap="flat">
              <a:solidFill>
                <a:srgbClr val="000000"/>
              </a:solidFill>
              <a:prstDash val="solid"/>
              <a:headEnd type="none" w="sm" len="sm"/>
              <a:tailEnd type="arrow" w="med" len="sm"/>
            </a:ln>
          </p:spPr>
          <p:txBody>
            <a:bodyPr/>
            <a:lstStyle/>
            <a:p>
              <a:endParaRPr lang="en-IN"/>
            </a:p>
          </p:txBody>
        </p:sp>
        <p:sp>
          <p:nvSpPr>
            <p:cNvPr id="30" name="AutoShape 30"/>
            <p:cNvSpPr/>
            <p:nvPr/>
          </p:nvSpPr>
          <p:spPr>
            <a:xfrm>
              <a:off x="5880219" y="1017296"/>
              <a:ext cx="3768681" cy="2592672"/>
            </a:xfrm>
            <a:prstGeom prst="line">
              <a:avLst/>
            </a:prstGeom>
            <a:ln w="50800" cap="flat">
              <a:solidFill>
                <a:srgbClr val="000000"/>
              </a:solidFill>
              <a:prstDash val="solid"/>
              <a:headEnd type="none" w="sm" len="sm"/>
              <a:tailEnd type="arrow" w="med" len="sm"/>
            </a:ln>
          </p:spPr>
          <p:txBody>
            <a:bodyPr/>
            <a:lstStyle/>
            <a:p>
              <a:endParaRPr lang="en-IN"/>
            </a:p>
          </p:txBody>
        </p:sp>
        <p:sp>
          <p:nvSpPr>
            <p:cNvPr id="31" name="AutoShape 31"/>
            <p:cNvSpPr/>
            <p:nvPr/>
          </p:nvSpPr>
          <p:spPr>
            <a:xfrm flipV="1">
              <a:off x="1371676" y="5673808"/>
              <a:ext cx="515190" cy="4066848"/>
            </a:xfrm>
            <a:prstGeom prst="line">
              <a:avLst/>
            </a:prstGeom>
            <a:ln w="50800" cap="flat">
              <a:solidFill>
                <a:srgbClr val="000000"/>
              </a:solidFill>
              <a:prstDash val="solid"/>
              <a:headEnd type="none" w="sm" len="sm"/>
              <a:tailEnd type="arrow" w="med" len="sm"/>
            </a:ln>
          </p:spPr>
          <p:txBody>
            <a:bodyPr/>
            <a:lstStyle/>
            <a:p>
              <a:endParaRPr lang="en-IN"/>
            </a:p>
          </p:txBody>
        </p:sp>
        <p:sp>
          <p:nvSpPr>
            <p:cNvPr id="32" name="AutoShape 32"/>
            <p:cNvSpPr/>
            <p:nvPr/>
          </p:nvSpPr>
          <p:spPr>
            <a:xfrm flipV="1">
              <a:off x="8431728" y="7355460"/>
              <a:ext cx="360162" cy="2652891"/>
            </a:xfrm>
            <a:prstGeom prst="line">
              <a:avLst/>
            </a:prstGeom>
            <a:ln w="50800" cap="flat">
              <a:solidFill>
                <a:srgbClr val="000000"/>
              </a:solidFill>
              <a:prstDash val="solid"/>
              <a:headEnd type="none" w="sm" len="sm"/>
              <a:tailEnd type="arrow" w="med" len="sm"/>
            </a:ln>
          </p:spPr>
          <p:txBody>
            <a:bodyPr/>
            <a:lstStyle/>
            <a:p>
              <a:endParaRPr lang="en-IN"/>
            </a:p>
          </p:txBody>
        </p:sp>
        <p:sp>
          <p:nvSpPr>
            <p:cNvPr id="33" name="AutoShape 33"/>
            <p:cNvSpPr/>
            <p:nvPr/>
          </p:nvSpPr>
          <p:spPr>
            <a:xfrm flipV="1">
              <a:off x="5140755" y="7081317"/>
              <a:ext cx="1542061" cy="2633938"/>
            </a:xfrm>
            <a:prstGeom prst="line">
              <a:avLst/>
            </a:prstGeom>
            <a:ln w="50800" cap="flat">
              <a:solidFill>
                <a:srgbClr val="000000"/>
              </a:solidFill>
              <a:prstDash val="solid"/>
              <a:headEnd type="none" w="sm" len="sm"/>
              <a:tailEnd type="arrow" w="med" len="sm"/>
            </a:ln>
          </p:spPr>
          <p:txBody>
            <a:bodyPr/>
            <a:lstStyle/>
            <a:p>
              <a:endParaRPr lang="en-IN"/>
            </a:p>
          </p:txBody>
        </p:sp>
        <p:sp>
          <p:nvSpPr>
            <p:cNvPr id="34" name="AutoShape 34"/>
            <p:cNvSpPr/>
            <p:nvPr/>
          </p:nvSpPr>
          <p:spPr>
            <a:xfrm flipH="1" flipV="1">
              <a:off x="10707690" y="7081317"/>
              <a:ext cx="1217172" cy="2659338"/>
            </a:xfrm>
            <a:prstGeom prst="line">
              <a:avLst/>
            </a:prstGeom>
            <a:ln w="50800" cap="flat">
              <a:solidFill>
                <a:srgbClr val="000000"/>
              </a:solidFill>
              <a:prstDash val="solid"/>
              <a:headEnd type="none" w="sm" len="sm"/>
              <a:tailEnd type="arrow" w="med" len="sm"/>
            </a:ln>
          </p:spPr>
          <p:txBody>
            <a:bodyPr/>
            <a:lstStyle/>
            <a:p>
              <a:endParaRPr lang="en-IN"/>
            </a:p>
          </p:txBody>
        </p:sp>
      </p:grpSp>
      <p:sp>
        <p:nvSpPr>
          <p:cNvPr id="35" name="TextBox 35"/>
          <p:cNvSpPr txBox="1"/>
          <p:nvPr/>
        </p:nvSpPr>
        <p:spPr>
          <a:xfrm>
            <a:off x="11489436" y="7972563"/>
            <a:ext cx="6310079" cy="2214709"/>
          </a:xfrm>
          <a:prstGeom prst="rect">
            <a:avLst/>
          </a:prstGeom>
        </p:spPr>
        <p:txBody>
          <a:bodyPr wrap="square" lIns="0" tIns="0" rIns="0" bIns="0" rtlCol="0" anchor="t">
            <a:spAutoFit/>
          </a:bodyPr>
          <a:lstStyle/>
          <a:p>
            <a:pPr algn="ctr">
              <a:lnSpc>
                <a:spcPts val="3499"/>
              </a:lnSpc>
            </a:pPr>
            <a:r>
              <a:rPr lang="en-US" sz="2499" b="1" dirty="0">
                <a:solidFill>
                  <a:srgbClr val="000000"/>
                </a:solidFill>
                <a:latin typeface="Canva Sans Bold"/>
                <a:ea typeface="Canva Sans Bold"/>
                <a:cs typeface="Canva Sans Bold"/>
                <a:sym typeface="Canva Sans Bold"/>
              </a:rPr>
              <a:t>Current Design :</a:t>
            </a:r>
          </a:p>
          <a:p>
            <a:pPr marL="539749" lvl="1" indent="-269875" algn="l">
              <a:lnSpc>
                <a:spcPts val="3499"/>
              </a:lnSpc>
              <a:buFont typeface="Arial"/>
              <a:buChar char="•"/>
            </a:pPr>
            <a:r>
              <a:rPr lang="en-US" sz="2499" b="1" dirty="0">
                <a:solidFill>
                  <a:srgbClr val="000000"/>
                </a:solidFill>
                <a:latin typeface="Canva Sans Bold"/>
                <a:ea typeface="Canva Sans Bold"/>
                <a:cs typeface="Canva Sans Bold"/>
                <a:sym typeface="Canva Sans Bold"/>
              </a:rPr>
              <a:t>Configuration : </a:t>
            </a:r>
            <a:r>
              <a:rPr lang="en-US" sz="2499" b="1" dirty="0" err="1">
                <a:solidFill>
                  <a:srgbClr val="000000"/>
                </a:solidFill>
                <a:latin typeface="Canva Sans Bold"/>
                <a:ea typeface="Canva Sans Bold"/>
                <a:cs typeface="Canva Sans Bold"/>
                <a:sym typeface="Canva Sans Bold"/>
              </a:rPr>
              <a:t>Tricopter</a:t>
            </a:r>
            <a:endParaRPr lang="en-US" sz="2499" b="1" dirty="0">
              <a:solidFill>
                <a:srgbClr val="000000"/>
              </a:solidFill>
              <a:latin typeface="Canva Sans Bold"/>
              <a:ea typeface="Canva Sans Bold"/>
              <a:cs typeface="Canva Sans Bold"/>
              <a:sym typeface="Canva Sans Bold"/>
            </a:endParaRPr>
          </a:p>
          <a:p>
            <a:pPr marL="539749" lvl="1" indent="-269875" algn="l">
              <a:lnSpc>
                <a:spcPts val="3499"/>
              </a:lnSpc>
              <a:buFont typeface="Arial"/>
              <a:buChar char="•"/>
            </a:pPr>
            <a:r>
              <a:rPr lang="en-US" sz="2499" b="1" dirty="0">
                <a:solidFill>
                  <a:srgbClr val="000000"/>
                </a:solidFill>
                <a:latin typeface="Canva Sans Bold"/>
                <a:ea typeface="Canva Sans Bold"/>
                <a:cs typeface="Canva Sans Bold"/>
                <a:sym typeface="Canva Sans Bold"/>
              </a:rPr>
              <a:t>Shape : Y Shaped (120 degrees apart)</a:t>
            </a:r>
          </a:p>
          <a:p>
            <a:pPr marL="539749" lvl="1" indent="-269875" algn="l">
              <a:lnSpc>
                <a:spcPts val="3499"/>
              </a:lnSpc>
              <a:buFont typeface="Arial"/>
              <a:buChar char="•"/>
            </a:pPr>
            <a:r>
              <a:rPr lang="en-US" sz="2499" b="1" dirty="0">
                <a:solidFill>
                  <a:srgbClr val="000000"/>
                </a:solidFill>
                <a:latin typeface="Canva Sans Bold"/>
                <a:ea typeface="Canva Sans Bold"/>
                <a:cs typeface="Canva Sans Bold"/>
                <a:sym typeface="Canva Sans Bold"/>
              </a:rPr>
              <a:t>Arm Length : 250 mm</a:t>
            </a:r>
          </a:p>
          <a:p>
            <a:pPr marL="539749" lvl="1" indent="-269875" algn="l">
              <a:lnSpc>
                <a:spcPts val="3499"/>
              </a:lnSpc>
              <a:buFont typeface="Arial"/>
              <a:buChar char="•"/>
            </a:pPr>
            <a:r>
              <a:rPr lang="en-US" sz="2499" b="1" dirty="0">
                <a:solidFill>
                  <a:srgbClr val="000000"/>
                </a:solidFill>
                <a:latin typeface="Canva Sans Bold"/>
                <a:ea typeface="Canva Sans Bold"/>
                <a:cs typeface="Canva Sans Bold"/>
                <a:sym typeface="Canva Sans Bold"/>
              </a:rPr>
              <a:t>Servo Control for yaw motion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3199135" y="4256405"/>
            <a:ext cx="11889730"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Performance &amp; Weight Estimation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330420" y="4099866"/>
            <a:ext cx="11979430" cy="4821721"/>
          </a:xfrm>
          <a:custGeom>
            <a:avLst/>
            <a:gdLst/>
            <a:ahLst/>
            <a:cxnLst/>
            <a:rect l="l" t="t" r="r" b="b"/>
            <a:pathLst>
              <a:path w="11979430" h="4821721">
                <a:moveTo>
                  <a:pt x="0" y="0"/>
                </a:moveTo>
                <a:lnTo>
                  <a:pt x="11979431" y="0"/>
                </a:lnTo>
                <a:lnTo>
                  <a:pt x="11979431" y="4821721"/>
                </a:lnTo>
                <a:lnTo>
                  <a:pt x="0" y="4821721"/>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786534" y="478318"/>
            <a:ext cx="8714929" cy="887095"/>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Performance Estimation</a:t>
            </a:r>
          </a:p>
        </p:txBody>
      </p:sp>
      <p:sp>
        <p:nvSpPr>
          <p:cNvPr id="4" name="TextBox 4"/>
          <p:cNvSpPr txBox="1"/>
          <p:nvPr/>
        </p:nvSpPr>
        <p:spPr>
          <a:xfrm>
            <a:off x="330420" y="2324100"/>
            <a:ext cx="17627159" cy="1526540"/>
          </a:xfrm>
          <a:prstGeom prst="rect">
            <a:avLst/>
          </a:prstGeom>
        </p:spPr>
        <p:txBody>
          <a:bodyPr lIns="0" tIns="0" rIns="0" bIns="0" rtlCol="0" anchor="t">
            <a:spAutoFit/>
          </a:bodyPr>
          <a:lstStyle/>
          <a:p>
            <a:pPr marL="626112" lvl="1" indent="-313056" algn="l">
              <a:lnSpc>
                <a:spcPts val="4060"/>
              </a:lnSpc>
              <a:buFont typeface="Arial"/>
              <a:buChar char="•"/>
            </a:pPr>
            <a:r>
              <a:rPr lang="en-US" sz="2900" dirty="0">
                <a:solidFill>
                  <a:srgbClr val="000000"/>
                </a:solidFill>
                <a:latin typeface="Canva Sans"/>
                <a:ea typeface="Canva Sans"/>
                <a:cs typeface="Canva Sans"/>
                <a:sym typeface="Canva Sans"/>
              </a:rPr>
              <a:t>The hover performance of the </a:t>
            </a:r>
            <a:r>
              <a:rPr lang="en-US" sz="2900" dirty="0" err="1">
                <a:solidFill>
                  <a:srgbClr val="000000"/>
                </a:solidFill>
                <a:latin typeface="Canva Sans"/>
                <a:ea typeface="Canva Sans"/>
                <a:cs typeface="Canva Sans"/>
                <a:sym typeface="Canva Sans"/>
              </a:rPr>
              <a:t>tricopter</a:t>
            </a:r>
            <a:r>
              <a:rPr lang="en-US" sz="2900" dirty="0">
                <a:solidFill>
                  <a:srgbClr val="000000"/>
                </a:solidFill>
                <a:latin typeface="Canva Sans"/>
                <a:ea typeface="Canva Sans"/>
                <a:cs typeface="Canva Sans"/>
                <a:sym typeface="Canva Sans"/>
              </a:rPr>
              <a:t> is determined using Blade Element Momentum Theory .</a:t>
            </a:r>
          </a:p>
          <a:p>
            <a:pPr marL="626112" lvl="1" indent="-313056" algn="l">
              <a:lnSpc>
                <a:spcPts val="4060"/>
              </a:lnSpc>
              <a:buFont typeface="Arial"/>
              <a:buChar char="•"/>
            </a:pPr>
            <a:r>
              <a:rPr lang="en-US" sz="2900" dirty="0">
                <a:solidFill>
                  <a:srgbClr val="000000"/>
                </a:solidFill>
                <a:latin typeface="Canva Sans"/>
                <a:ea typeface="Canva Sans"/>
                <a:cs typeface="Canva Sans"/>
                <a:sym typeface="Canva Sans"/>
              </a:rPr>
              <a:t>Using BEMT we obtain different parameters of performance which includes C_T (Thrust Coefficient) , C_Q (Torque Coefficient) &amp; Figure of Merit .</a:t>
            </a:r>
          </a:p>
        </p:txBody>
      </p:sp>
      <p:sp>
        <p:nvSpPr>
          <p:cNvPr id="5" name="TextBox 5"/>
          <p:cNvSpPr txBox="1"/>
          <p:nvPr/>
        </p:nvSpPr>
        <p:spPr>
          <a:xfrm>
            <a:off x="12309851" y="5588410"/>
            <a:ext cx="5720671" cy="2613025"/>
          </a:xfrm>
          <a:prstGeom prst="rect">
            <a:avLst/>
          </a:prstGeom>
        </p:spPr>
        <p:txBody>
          <a:bodyPr lIns="0" tIns="0" rIns="0" bIns="0" rtlCol="0" anchor="t">
            <a:spAutoFit/>
          </a:bodyPr>
          <a:lstStyle/>
          <a:p>
            <a:pPr algn="ctr">
              <a:lnSpc>
                <a:spcPts val="3499"/>
              </a:lnSpc>
            </a:pPr>
            <a:r>
              <a:rPr lang="en-US" sz="2499">
                <a:solidFill>
                  <a:srgbClr val="000000"/>
                </a:solidFill>
                <a:latin typeface="Canva Sans"/>
                <a:ea typeface="Canva Sans"/>
                <a:cs typeface="Canva Sans"/>
                <a:sym typeface="Canva Sans"/>
              </a:rPr>
              <a:t>Parameters considered :</a:t>
            </a:r>
          </a:p>
          <a:p>
            <a:pPr marL="539749" lvl="1" indent="-269875" algn="l">
              <a:lnSpc>
                <a:spcPts val="3499"/>
              </a:lnSpc>
              <a:buFont typeface="Arial"/>
              <a:buChar char="•"/>
            </a:pPr>
            <a:r>
              <a:rPr lang="en-US" sz="2499">
                <a:solidFill>
                  <a:srgbClr val="000000"/>
                </a:solidFill>
                <a:latin typeface="Canva Sans"/>
                <a:ea typeface="Canva Sans"/>
                <a:cs typeface="Canva Sans"/>
                <a:sym typeface="Canva Sans"/>
              </a:rPr>
              <a:t>Rotor Radius - (0.1 m to 0.2 m)</a:t>
            </a:r>
          </a:p>
          <a:p>
            <a:pPr marL="539749" lvl="1" indent="-269875" algn="l">
              <a:lnSpc>
                <a:spcPts val="3499"/>
              </a:lnSpc>
              <a:buFont typeface="Arial"/>
              <a:buChar char="•"/>
            </a:pPr>
            <a:r>
              <a:rPr lang="en-US" sz="2499">
                <a:solidFill>
                  <a:srgbClr val="000000"/>
                </a:solidFill>
                <a:latin typeface="Canva Sans"/>
                <a:ea typeface="Canva Sans"/>
                <a:cs typeface="Canva Sans"/>
                <a:sym typeface="Canva Sans"/>
              </a:rPr>
              <a:t>Number of blade in each rotor - 2</a:t>
            </a:r>
          </a:p>
          <a:p>
            <a:pPr marL="539749" lvl="1" indent="-269875" algn="l">
              <a:lnSpc>
                <a:spcPts val="3499"/>
              </a:lnSpc>
              <a:buFont typeface="Arial"/>
              <a:buChar char="•"/>
            </a:pPr>
            <a:r>
              <a:rPr lang="en-US" sz="2499">
                <a:solidFill>
                  <a:srgbClr val="000000"/>
                </a:solidFill>
                <a:latin typeface="Canva Sans"/>
                <a:ea typeface="Canva Sans"/>
                <a:cs typeface="Canva Sans"/>
                <a:sym typeface="Canva Sans"/>
              </a:rPr>
              <a:t>Endurance - 30 min</a:t>
            </a:r>
          </a:p>
          <a:p>
            <a:pPr marL="539749" lvl="1" indent="-269875" algn="l">
              <a:lnSpc>
                <a:spcPts val="3499"/>
              </a:lnSpc>
              <a:buFont typeface="Arial"/>
              <a:buChar char="•"/>
            </a:pPr>
            <a:r>
              <a:rPr lang="en-US" sz="2499">
                <a:solidFill>
                  <a:srgbClr val="000000"/>
                </a:solidFill>
                <a:latin typeface="Canva Sans"/>
                <a:ea typeface="Canva Sans"/>
                <a:cs typeface="Canva Sans"/>
                <a:sym typeface="Canva Sans"/>
              </a:rPr>
              <a:t>Payload Weight = 200 grams</a:t>
            </a:r>
          </a:p>
          <a:p>
            <a:pPr marL="539749" lvl="1" indent="-269875" algn="l">
              <a:lnSpc>
                <a:spcPts val="3499"/>
              </a:lnSpc>
              <a:buFont typeface="Arial"/>
              <a:buChar char="•"/>
            </a:pPr>
            <a:r>
              <a:rPr lang="en-US" sz="2499">
                <a:solidFill>
                  <a:srgbClr val="000000"/>
                </a:solidFill>
                <a:latin typeface="Canva Sans"/>
                <a:ea typeface="Canva Sans"/>
                <a:cs typeface="Canva Sans"/>
                <a:sym typeface="Canva Sans"/>
              </a:rPr>
              <a:t>RPM Variation - 3000 to 7000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623077" y="646623"/>
            <a:ext cx="11244227" cy="6128104"/>
          </a:xfrm>
          <a:custGeom>
            <a:avLst/>
            <a:gdLst/>
            <a:ahLst/>
            <a:cxnLst/>
            <a:rect l="l" t="t" r="r" b="b"/>
            <a:pathLst>
              <a:path w="11244227" h="6128104">
                <a:moveTo>
                  <a:pt x="0" y="0"/>
                </a:moveTo>
                <a:lnTo>
                  <a:pt x="11244226" y="0"/>
                </a:lnTo>
                <a:lnTo>
                  <a:pt x="11244226" y="6128104"/>
                </a:lnTo>
                <a:lnTo>
                  <a:pt x="0" y="6128104"/>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336096" y="160655"/>
            <a:ext cx="5017703" cy="679450"/>
          </a:xfrm>
          <a:prstGeom prst="rect">
            <a:avLst/>
          </a:prstGeom>
        </p:spPr>
        <p:txBody>
          <a:bodyPr wrap="square" lIns="0" tIns="0" rIns="0" bIns="0" rtlCol="0" anchor="t">
            <a:spAutoFit/>
          </a:bodyPr>
          <a:lstStyle/>
          <a:p>
            <a:pPr algn="ctr">
              <a:lnSpc>
                <a:spcPts val="5599"/>
              </a:lnSpc>
            </a:pPr>
            <a:r>
              <a:rPr lang="en-US" sz="3999" b="1" dirty="0">
                <a:solidFill>
                  <a:srgbClr val="000000"/>
                </a:solidFill>
                <a:latin typeface="Canva Sans Bold"/>
                <a:ea typeface="Canva Sans Bold"/>
                <a:cs typeface="Canva Sans Bold"/>
                <a:sym typeface="Canva Sans Bold"/>
              </a:rPr>
              <a:t>Weight Estimation</a:t>
            </a:r>
          </a:p>
        </p:txBody>
      </p:sp>
      <p:sp>
        <p:nvSpPr>
          <p:cNvPr id="4" name="Freeform 4"/>
          <p:cNvSpPr/>
          <p:nvPr/>
        </p:nvSpPr>
        <p:spPr>
          <a:xfrm>
            <a:off x="161243" y="6785955"/>
            <a:ext cx="14642537" cy="2643958"/>
          </a:xfrm>
          <a:custGeom>
            <a:avLst/>
            <a:gdLst/>
            <a:ahLst/>
            <a:cxnLst/>
            <a:rect l="l" t="t" r="r" b="b"/>
            <a:pathLst>
              <a:path w="14642537" h="2643958">
                <a:moveTo>
                  <a:pt x="0" y="0"/>
                </a:moveTo>
                <a:lnTo>
                  <a:pt x="14642537" y="0"/>
                </a:lnTo>
                <a:lnTo>
                  <a:pt x="14642537" y="2643958"/>
                </a:lnTo>
                <a:lnTo>
                  <a:pt x="0" y="2643958"/>
                </a:lnTo>
                <a:lnTo>
                  <a:pt x="0" y="0"/>
                </a:lnTo>
                <a:close/>
              </a:path>
            </a:pathLst>
          </a:custGeom>
          <a:blipFill>
            <a:blip r:embed="rId3"/>
            <a:stretch>
              <a:fillRect r="-4283"/>
            </a:stretch>
          </a:blipFill>
        </p:spPr>
        <p:txBody>
          <a:bodyPr/>
          <a:lstStyle/>
          <a:p>
            <a:endParaRPr lang="en-IN"/>
          </a:p>
        </p:txBody>
      </p:sp>
      <p:sp>
        <p:nvSpPr>
          <p:cNvPr id="5" name="TextBox 5"/>
          <p:cNvSpPr txBox="1"/>
          <p:nvPr/>
        </p:nvSpPr>
        <p:spPr>
          <a:xfrm>
            <a:off x="9372600" y="9299258"/>
            <a:ext cx="8625000" cy="682238"/>
          </a:xfrm>
          <a:prstGeom prst="rect">
            <a:avLst/>
          </a:prstGeom>
        </p:spPr>
        <p:txBody>
          <a:bodyPr wrap="square" lIns="0" tIns="0" rIns="0" bIns="0" rtlCol="0" anchor="t">
            <a:spAutoFit/>
          </a:bodyPr>
          <a:lstStyle/>
          <a:p>
            <a:pPr algn="ctr">
              <a:lnSpc>
                <a:spcPts val="2800"/>
              </a:lnSpc>
            </a:pPr>
            <a:r>
              <a:rPr lang="en-US" sz="1600" dirty="0">
                <a:solidFill>
                  <a:srgbClr val="000000"/>
                </a:solidFill>
                <a:latin typeface="Canva Sans"/>
                <a:ea typeface="Canva Sans"/>
                <a:cs typeface="Canva Sans"/>
                <a:sym typeface="Canva Sans"/>
              </a:rPr>
              <a:t>Source : </a:t>
            </a:r>
            <a:r>
              <a:rPr lang="en-US" sz="1600" dirty="0"/>
              <a:t>Winslow, J., </a:t>
            </a:r>
            <a:r>
              <a:rPr lang="en-US" sz="1600" dirty="0" err="1"/>
              <a:t>Hrishikeshavan</a:t>
            </a:r>
            <a:r>
              <a:rPr lang="en-US" sz="1600" dirty="0"/>
              <a:t>, V., &amp; Chopra, I. (2018). Design methodology for small-scale unmanned quadrotors. </a:t>
            </a:r>
            <a:r>
              <a:rPr lang="en-US" sz="1600" i="1" dirty="0"/>
              <a:t>Journal of Aircraft</a:t>
            </a:r>
            <a:r>
              <a:rPr lang="en-US" sz="1600" dirty="0"/>
              <a:t>, 55(3), 1062–1070. </a:t>
            </a:r>
            <a:r>
              <a:rPr lang="en-US" sz="1600" dirty="0">
                <a:hlinkClick r:id="rId4"/>
              </a:rPr>
              <a:t>https://doi.org/10.2514/1.C034483</a:t>
            </a:r>
            <a:r>
              <a:rPr lang="en-US" sz="1600" dirty="0"/>
              <a:t>​</a:t>
            </a:r>
            <a:endParaRPr lang="en-US" sz="1600" dirty="0">
              <a:solidFill>
                <a:srgbClr val="000000"/>
              </a:solidFill>
              <a:latin typeface="Canva Sans"/>
              <a:ea typeface="Canva Sans"/>
              <a:cs typeface="Canva Sans"/>
              <a:sym typeface="Canva Sans"/>
            </a:endParaRPr>
          </a:p>
        </p:txBody>
      </p:sp>
      <p:sp>
        <p:nvSpPr>
          <p:cNvPr id="6" name="TextBox 6"/>
          <p:cNvSpPr txBox="1"/>
          <p:nvPr/>
        </p:nvSpPr>
        <p:spPr>
          <a:xfrm>
            <a:off x="12926119" y="2016369"/>
            <a:ext cx="4738804" cy="5232463"/>
          </a:xfrm>
          <a:prstGeom prst="rect">
            <a:avLst/>
          </a:prstGeom>
        </p:spPr>
        <p:txBody>
          <a:bodyPr lIns="0" tIns="0" rIns="0" bIns="0" rtlCol="0" anchor="t">
            <a:spAutoFit/>
          </a:bodyPr>
          <a:lstStyle/>
          <a:p>
            <a:pPr algn="just">
              <a:lnSpc>
                <a:spcPts val="1921"/>
              </a:lnSpc>
            </a:pPr>
            <a:r>
              <a:rPr lang="en-US" sz="1372" b="1" dirty="0">
                <a:solidFill>
                  <a:srgbClr val="000000"/>
                </a:solidFill>
                <a:latin typeface="Garet Bold"/>
                <a:ea typeface="Garet Bold"/>
                <a:cs typeface="Garet Bold"/>
                <a:sym typeface="Garet Bold"/>
              </a:rPr>
              <a:t>Inputs :  </a:t>
            </a:r>
          </a:p>
          <a:p>
            <a:pPr marL="296324" lvl="1" indent="-148162" algn="just">
              <a:lnSpc>
                <a:spcPts val="1921"/>
              </a:lnSpc>
              <a:buFont typeface="Arial"/>
              <a:buChar char="•"/>
            </a:pPr>
            <a:r>
              <a:rPr lang="en-US" sz="1372" b="1" dirty="0">
                <a:solidFill>
                  <a:srgbClr val="000000"/>
                </a:solidFill>
                <a:latin typeface="Garet Bold"/>
                <a:ea typeface="Garet Bold"/>
                <a:cs typeface="Garet Bold"/>
                <a:sym typeface="Garet Bold"/>
              </a:rPr>
              <a:t>R         - Total radius [m]</a:t>
            </a:r>
          </a:p>
          <a:p>
            <a:pPr marL="296324" lvl="1" indent="-148162" algn="just">
              <a:lnSpc>
                <a:spcPts val="1921"/>
              </a:lnSpc>
              <a:buFont typeface="Arial"/>
              <a:buChar char="•"/>
            </a:pPr>
            <a:r>
              <a:rPr lang="en-US" sz="1372" b="1" dirty="0">
                <a:solidFill>
                  <a:srgbClr val="000000"/>
                </a:solidFill>
                <a:latin typeface="Garet Bold"/>
                <a:ea typeface="Garet Bold"/>
                <a:cs typeface="Garet Bold"/>
                <a:sym typeface="Garet Bold"/>
              </a:rPr>
              <a:t> </a:t>
            </a:r>
            <a:r>
              <a:rPr lang="en-US" sz="1372" b="1" dirty="0" err="1">
                <a:solidFill>
                  <a:srgbClr val="000000"/>
                </a:solidFill>
                <a:latin typeface="Garet Bold"/>
                <a:ea typeface="Garet Bold"/>
                <a:cs typeface="Garet Bold"/>
                <a:sym typeface="Garet Bold"/>
              </a:rPr>
              <a:t>R_cut</a:t>
            </a:r>
            <a:r>
              <a:rPr lang="en-US" sz="1372" b="1" dirty="0">
                <a:solidFill>
                  <a:srgbClr val="000000"/>
                </a:solidFill>
                <a:latin typeface="Garet Bold"/>
                <a:ea typeface="Garet Bold"/>
                <a:cs typeface="Garet Bold"/>
                <a:sym typeface="Garet Bold"/>
              </a:rPr>
              <a:t>     - Cut-off radius [m]</a:t>
            </a:r>
          </a:p>
          <a:p>
            <a:pPr marL="296324" lvl="1" indent="-148162" algn="just">
              <a:lnSpc>
                <a:spcPts val="1921"/>
              </a:lnSpc>
              <a:buFont typeface="Arial"/>
              <a:buChar char="•"/>
            </a:pPr>
            <a:r>
              <a:rPr lang="en-US" sz="1372" b="1" dirty="0">
                <a:solidFill>
                  <a:srgbClr val="000000"/>
                </a:solidFill>
                <a:latin typeface="Garet Bold"/>
                <a:ea typeface="Garet Bold"/>
                <a:cs typeface="Garet Bold"/>
                <a:sym typeface="Garet Bold"/>
              </a:rPr>
              <a:t> </a:t>
            </a:r>
            <a:r>
              <a:rPr lang="en-US" sz="1372" b="1" dirty="0" err="1">
                <a:solidFill>
                  <a:srgbClr val="000000"/>
                </a:solidFill>
                <a:latin typeface="Garet Bold"/>
                <a:ea typeface="Garet Bold"/>
                <a:cs typeface="Garet Bold"/>
                <a:sym typeface="Garet Bold"/>
              </a:rPr>
              <a:t>sgm</a:t>
            </a:r>
            <a:r>
              <a:rPr lang="en-US" sz="1372" b="1" dirty="0">
                <a:solidFill>
                  <a:srgbClr val="000000"/>
                </a:solidFill>
                <a:latin typeface="Garet Bold"/>
                <a:ea typeface="Garet Bold"/>
                <a:cs typeface="Garet Bold"/>
                <a:sym typeface="Garet Bold"/>
              </a:rPr>
              <a:t>       - Rotor solidity</a:t>
            </a:r>
          </a:p>
          <a:p>
            <a:pPr marL="296324" lvl="1" indent="-148162" algn="just">
              <a:lnSpc>
                <a:spcPts val="1921"/>
              </a:lnSpc>
              <a:buFont typeface="Arial"/>
              <a:buChar char="•"/>
            </a:pPr>
            <a:r>
              <a:rPr lang="en-US" sz="1372" b="1" dirty="0">
                <a:solidFill>
                  <a:srgbClr val="000000"/>
                </a:solidFill>
                <a:latin typeface="Garet Bold"/>
                <a:ea typeface="Garet Bold"/>
                <a:cs typeface="Garet Bold"/>
                <a:sym typeface="Garet Bold"/>
              </a:rPr>
              <a:t>Nb        - Number of blades</a:t>
            </a:r>
          </a:p>
          <a:p>
            <a:pPr marL="296324" lvl="1" indent="-148162" algn="just">
              <a:lnSpc>
                <a:spcPts val="1921"/>
              </a:lnSpc>
              <a:buFont typeface="Arial"/>
              <a:buChar char="•"/>
            </a:pPr>
            <a:r>
              <a:rPr lang="en-US" sz="1372" b="1" dirty="0">
                <a:solidFill>
                  <a:srgbClr val="000000"/>
                </a:solidFill>
                <a:latin typeface="Garet Bold"/>
                <a:ea typeface="Garet Bold"/>
                <a:cs typeface="Garet Bold"/>
                <a:sym typeface="Garet Bold"/>
              </a:rPr>
              <a:t>C         - Battery capacity [</a:t>
            </a:r>
            <a:r>
              <a:rPr lang="en-US" sz="1372" b="1" dirty="0" err="1">
                <a:solidFill>
                  <a:srgbClr val="000000"/>
                </a:solidFill>
                <a:latin typeface="Garet Bold"/>
                <a:ea typeface="Garet Bold"/>
                <a:cs typeface="Garet Bold"/>
                <a:sym typeface="Garet Bold"/>
              </a:rPr>
              <a:t>mAh</a:t>
            </a:r>
            <a:r>
              <a:rPr lang="en-US" sz="1372" b="1" dirty="0">
                <a:solidFill>
                  <a:srgbClr val="000000"/>
                </a:solidFill>
                <a:latin typeface="Garet Bold"/>
                <a:ea typeface="Garet Bold"/>
                <a:cs typeface="Garet Bold"/>
                <a:sym typeface="Garet Bold"/>
              </a:rPr>
              <a:t>]</a:t>
            </a:r>
          </a:p>
          <a:p>
            <a:pPr marL="296324" lvl="1" indent="-148162" algn="just">
              <a:lnSpc>
                <a:spcPts val="1921"/>
              </a:lnSpc>
              <a:buFont typeface="Arial"/>
              <a:buChar char="•"/>
            </a:pPr>
            <a:r>
              <a:rPr lang="en-US" sz="1372" b="1" dirty="0">
                <a:solidFill>
                  <a:srgbClr val="000000"/>
                </a:solidFill>
                <a:latin typeface="Garet Bold"/>
                <a:ea typeface="Garet Bold"/>
                <a:cs typeface="Garet Bold"/>
                <a:sym typeface="Garet Bold"/>
              </a:rPr>
              <a:t>S         - Number of cells</a:t>
            </a:r>
          </a:p>
          <a:p>
            <a:pPr marL="296324" lvl="1" indent="-148162" algn="just">
              <a:lnSpc>
                <a:spcPts val="1921"/>
              </a:lnSpc>
              <a:buFont typeface="Arial"/>
              <a:buChar char="•"/>
            </a:pPr>
            <a:r>
              <a:rPr lang="en-US" sz="1372" b="1" dirty="0">
                <a:solidFill>
                  <a:srgbClr val="000000"/>
                </a:solidFill>
                <a:latin typeface="Garet Bold"/>
                <a:ea typeface="Garet Bold"/>
                <a:cs typeface="Garet Bold"/>
                <a:sym typeface="Garet Bold"/>
              </a:rPr>
              <a:t>I         - Max req. current for motors [A]</a:t>
            </a:r>
          </a:p>
          <a:p>
            <a:pPr marL="296324" lvl="1" indent="-148162" algn="just">
              <a:lnSpc>
                <a:spcPts val="1921"/>
              </a:lnSpc>
              <a:buFont typeface="Arial"/>
              <a:buChar char="•"/>
            </a:pPr>
            <a:r>
              <a:rPr lang="en-US" sz="1372" b="1" dirty="0">
                <a:solidFill>
                  <a:srgbClr val="000000"/>
                </a:solidFill>
                <a:latin typeface="Garet Bold"/>
                <a:ea typeface="Garet Bold"/>
                <a:cs typeface="Garet Bold"/>
                <a:sym typeface="Garet Bold"/>
              </a:rPr>
              <a:t>P         - Max rated output power [Watts]</a:t>
            </a:r>
          </a:p>
          <a:p>
            <a:pPr marL="296324" lvl="1" indent="-148162" algn="just">
              <a:lnSpc>
                <a:spcPts val="1921"/>
              </a:lnSpc>
              <a:buFont typeface="Arial"/>
              <a:buChar char="•"/>
            </a:pPr>
            <a:r>
              <a:rPr lang="en-US" sz="1372" b="1" dirty="0" err="1">
                <a:solidFill>
                  <a:srgbClr val="000000"/>
                </a:solidFill>
                <a:latin typeface="Garet Bold"/>
                <a:ea typeface="Garet Bold"/>
                <a:cs typeface="Garet Bold"/>
                <a:sym typeface="Garet Bold"/>
              </a:rPr>
              <a:t>Kv</a:t>
            </a:r>
            <a:r>
              <a:rPr lang="en-US" sz="1372" b="1" dirty="0">
                <a:solidFill>
                  <a:srgbClr val="000000"/>
                </a:solidFill>
                <a:latin typeface="Garet Bold"/>
                <a:ea typeface="Garet Bold"/>
                <a:cs typeface="Garet Bold"/>
                <a:sym typeface="Garet Bold"/>
              </a:rPr>
              <a:t>        - Motor speed constant [Rev Per Min Per Volt]</a:t>
            </a:r>
          </a:p>
          <a:p>
            <a:pPr marL="296324" lvl="1" indent="-148162" algn="just">
              <a:lnSpc>
                <a:spcPts val="1921"/>
              </a:lnSpc>
              <a:buFont typeface="Arial"/>
              <a:buChar char="•"/>
            </a:pPr>
            <a:r>
              <a:rPr lang="en-US" sz="1372" b="1" dirty="0">
                <a:solidFill>
                  <a:srgbClr val="000000"/>
                </a:solidFill>
                <a:latin typeface="Garet Bold"/>
                <a:ea typeface="Garet Bold"/>
                <a:cs typeface="Garet Bold"/>
                <a:sym typeface="Garet Bold"/>
              </a:rPr>
              <a:t>Imax      - Max sustainable current through ESC [A]</a:t>
            </a:r>
          </a:p>
          <a:p>
            <a:pPr algn="just">
              <a:lnSpc>
                <a:spcPts val="1921"/>
              </a:lnSpc>
            </a:pPr>
            <a:endParaRPr lang="en-US" sz="1372" b="1" dirty="0">
              <a:solidFill>
                <a:srgbClr val="000000"/>
              </a:solidFill>
              <a:latin typeface="Garet Bold"/>
              <a:ea typeface="Garet Bold"/>
              <a:cs typeface="Garet Bold"/>
              <a:sym typeface="Garet Bold"/>
            </a:endParaRPr>
          </a:p>
          <a:p>
            <a:pPr algn="just">
              <a:lnSpc>
                <a:spcPts val="1921"/>
              </a:lnSpc>
            </a:pPr>
            <a:r>
              <a:rPr lang="en-US" sz="1372" b="1" dirty="0">
                <a:solidFill>
                  <a:srgbClr val="000000"/>
                </a:solidFill>
                <a:latin typeface="Garet Bold"/>
                <a:ea typeface="Garet Bold"/>
                <a:cs typeface="Garet Bold"/>
                <a:sym typeface="Garet Bold"/>
              </a:rPr>
              <a:t>Outputs:</a:t>
            </a:r>
          </a:p>
          <a:p>
            <a:pPr marL="296324" lvl="1" indent="-148162" algn="just">
              <a:lnSpc>
                <a:spcPts val="1921"/>
              </a:lnSpc>
              <a:buFont typeface="Arial"/>
              <a:buChar char="•"/>
            </a:pPr>
            <a:r>
              <a:rPr lang="en-US" sz="1372" b="1" dirty="0" err="1">
                <a:solidFill>
                  <a:srgbClr val="000000"/>
                </a:solidFill>
                <a:latin typeface="Garet Bold"/>
                <a:ea typeface="Garet Bold"/>
                <a:cs typeface="Garet Bold"/>
                <a:sym typeface="Garet Bold"/>
              </a:rPr>
              <a:t>mR</a:t>
            </a:r>
            <a:r>
              <a:rPr lang="en-US" sz="1372" b="1" dirty="0">
                <a:solidFill>
                  <a:srgbClr val="000000"/>
                </a:solidFill>
                <a:latin typeface="Garet Bold"/>
                <a:ea typeface="Garet Bold"/>
                <a:cs typeface="Garet Bold"/>
                <a:sym typeface="Garet Bold"/>
              </a:rPr>
              <a:t>        - Rotor mass [g]</a:t>
            </a:r>
          </a:p>
          <a:p>
            <a:pPr marL="296324" lvl="1" indent="-148162" algn="just">
              <a:lnSpc>
                <a:spcPts val="1921"/>
              </a:lnSpc>
              <a:buFont typeface="Arial"/>
              <a:buChar char="•"/>
            </a:pPr>
            <a:r>
              <a:rPr lang="en-US" sz="1372" b="1" dirty="0" err="1">
                <a:solidFill>
                  <a:srgbClr val="000000"/>
                </a:solidFill>
                <a:latin typeface="Garet Bold"/>
                <a:ea typeface="Garet Bold"/>
                <a:cs typeface="Garet Bold"/>
                <a:sym typeface="Garet Bold"/>
              </a:rPr>
              <a:t>mB</a:t>
            </a:r>
            <a:r>
              <a:rPr lang="en-US" sz="1372" b="1" dirty="0">
                <a:solidFill>
                  <a:srgbClr val="000000"/>
                </a:solidFill>
                <a:latin typeface="Garet Bold"/>
                <a:ea typeface="Garet Bold"/>
                <a:cs typeface="Garet Bold"/>
                <a:sym typeface="Garet Bold"/>
              </a:rPr>
              <a:t>        - Battery mass [g]</a:t>
            </a:r>
          </a:p>
          <a:p>
            <a:pPr marL="296324" lvl="1" indent="-148162" algn="just">
              <a:lnSpc>
                <a:spcPts val="1921"/>
              </a:lnSpc>
              <a:buFont typeface="Arial"/>
              <a:buChar char="•"/>
            </a:pPr>
            <a:r>
              <a:rPr lang="en-US" sz="1372" b="1" dirty="0" err="1">
                <a:solidFill>
                  <a:srgbClr val="000000"/>
                </a:solidFill>
                <a:latin typeface="Garet Bold"/>
                <a:ea typeface="Garet Bold"/>
                <a:cs typeface="Garet Bold"/>
                <a:sym typeface="Garet Bold"/>
              </a:rPr>
              <a:t>mBL</a:t>
            </a:r>
            <a:r>
              <a:rPr lang="en-US" sz="1372" b="1" dirty="0">
                <a:solidFill>
                  <a:srgbClr val="000000"/>
                </a:solidFill>
                <a:latin typeface="Garet Bold"/>
                <a:ea typeface="Garet Bold"/>
                <a:cs typeface="Garet Bold"/>
                <a:sym typeface="Garet Bold"/>
              </a:rPr>
              <a:t>       - BLDC motor mass [g]</a:t>
            </a:r>
          </a:p>
          <a:p>
            <a:pPr marL="296324" lvl="1" indent="-148162" algn="just">
              <a:lnSpc>
                <a:spcPts val="1921"/>
              </a:lnSpc>
              <a:buFont typeface="Arial"/>
              <a:buChar char="•"/>
            </a:pPr>
            <a:r>
              <a:rPr lang="en-US" sz="1372" b="1" dirty="0" err="1">
                <a:solidFill>
                  <a:srgbClr val="000000"/>
                </a:solidFill>
                <a:latin typeface="Garet Bold"/>
                <a:ea typeface="Garet Bold"/>
                <a:cs typeface="Garet Bold"/>
                <a:sym typeface="Garet Bold"/>
              </a:rPr>
              <a:t>mEBL</a:t>
            </a:r>
            <a:r>
              <a:rPr lang="en-US" sz="1372" b="1" dirty="0">
                <a:solidFill>
                  <a:srgbClr val="000000"/>
                </a:solidFill>
                <a:latin typeface="Garet Bold"/>
                <a:ea typeface="Garet Bold"/>
                <a:cs typeface="Garet Bold"/>
                <a:sym typeface="Garet Bold"/>
              </a:rPr>
              <a:t>      - ESC mass for BLDC motors [g]</a:t>
            </a:r>
          </a:p>
          <a:p>
            <a:pPr marL="296324" lvl="1" indent="-148162" algn="just">
              <a:lnSpc>
                <a:spcPts val="1921"/>
              </a:lnSpc>
              <a:buFont typeface="Arial"/>
              <a:buChar char="•"/>
            </a:pPr>
            <a:r>
              <a:rPr lang="en-US" sz="1372" b="1" dirty="0">
                <a:solidFill>
                  <a:srgbClr val="000000"/>
                </a:solidFill>
                <a:latin typeface="Garet Bold"/>
                <a:ea typeface="Garet Bold"/>
                <a:cs typeface="Garet Bold"/>
                <a:sym typeface="Garet Bold"/>
              </a:rPr>
              <a:t>mA        - Airframe mass [g]</a:t>
            </a:r>
          </a:p>
          <a:p>
            <a:pPr algn="just">
              <a:lnSpc>
                <a:spcPts val="1921"/>
              </a:lnSpc>
              <a:spcBef>
                <a:spcPct val="0"/>
              </a:spcBef>
            </a:pPr>
            <a:endParaRPr lang="en-US" sz="1372" b="1" dirty="0">
              <a:solidFill>
                <a:srgbClr val="000000"/>
              </a:solidFill>
              <a:latin typeface="Garet Bold"/>
              <a:ea typeface="Garet Bold"/>
              <a:cs typeface="Garet Bold"/>
              <a:sym typeface="Garet Bold"/>
            </a:endParaRPr>
          </a:p>
          <a:p>
            <a:pPr algn="just">
              <a:lnSpc>
                <a:spcPts val="1921"/>
              </a:lnSpc>
              <a:spcBef>
                <a:spcPct val="0"/>
              </a:spcBef>
            </a:pPr>
            <a:endParaRPr lang="en-US" sz="1372" b="1" dirty="0">
              <a:solidFill>
                <a:srgbClr val="000000"/>
              </a:solidFill>
              <a:latin typeface="Garet Bold"/>
              <a:ea typeface="Garet Bold"/>
              <a:cs typeface="Garet Bold"/>
              <a:sym typeface="Garet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07289" y="158137"/>
          <a:ext cx="10125422" cy="9508919"/>
        </p:xfrm>
        <a:graphic>
          <a:graphicData uri="http://schemas.openxmlformats.org/drawingml/2006/table">
            <a:tbl>
              <a:tblPr/>
              <a:tblGrid>
                <a:gridCol w="6290414">
                  <a:extLst>
                    <a:ext uri="{9D8B030D-6E8A-4147-A177-3AD203B41FA5}">
                      <a16:colId xmlns:a16="http://schemas.microsoft.com/office/drawing/2014/main" val="20000"/>
                    </a:ext>
                  </a:extLst>
                </a:gridCol>
                <a:gridCol w="3835008">
                  <a:extLst>
                    <a:ext uri="{9D8B030D-6E8A-4147-A177-3AD203B41FA5}">
                      <a16:colId xmlns:a16="http://schemas.microsoft.com/office/drawing/2014/main" val="20001"/>
                    </a:ext>
                  </a:extLst>
                </a:gridCol>
              </a:tblGrid>
              <a:tr h="1135702">
                <a:tc gridSpan="2">
                  <a:txBody>
                    <a:bodyPr/>
                    <a:lstStyle/>
                    <a:p>
                      <a:pPr algn="ctr">
                        <a:lnSpc>
                          <a:spcPts val="4479"/>
                        </a:lnSpc>
                        <a:defRPr/>
                      </a:pPr>
                      <a:r>
                        <a:rPr lang="en-US" sz="3199" b="1">
                          <a:solidFill>
                            <a:srgbClr val="FFFFFF"/>
                          </a:solidFill>
                          <a:latin typeface="Canva Sans Bold"/>
                          <a:ea typeface="Canva Sans Bold"/>
                          <a:cs typeface="Canva Sans Bold"/>
                          <a:sym typeface="Canva Sans Bold"/>
                        </a:rPr>
                        <a:t>BEMT Parameters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45DA0"/>
                    </a:solidFill>
                  </a:tcPr>
                </a:tc>
                <a:tc hMerge="1">
                  <a:txBody>
                    <a:bodyPr/>
                    <a:lstStyle/>
                    <a:p>
                      <a:pPr algn="ctr">
                        <a:lnSpc>
                          <a:spcPts val="4479"/>
                        </a:lnSpc>
                        <a:defRPr/>
                      </a:pPr>
                      <a:r>
                        <a:rPr lang="en-US" sz="3199" b="1">
                          <a:solidFill>
                            <a:srgbClr val="FFFFFF"/>
                          </a:solidFill>
                          <a:latin typeface="Canva Sans Bold"/>
                          <a:ea typeface="Canva Sans Bold"/>
                          <a:cs typeface="Canva Sans Bold"/>
                          <a:sym typeface="Canva Sans Bold"/>
                        </a:rPr>
                        <a:t>BEMT Parameters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45DA0"/>
                    </a:solidFill>
                  </a:tcPr>
                </a:tc>
                <a:extLst>
                  <a:ext uri="{0D108BD9-81ED-4DB2-BD59-A6C34878D82A}">
                    <a16:rowId xmlns:a16="http://schemas.microsoft.com/office/drawing/2014/main" val="10000"/>
                  </a:ext>
                </a:extLst>
              </a:tr>
              <a:tr h="1269921">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Number of blades in each rotor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87912">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Number of rotors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87912">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Battery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4S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87912">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Rotor radius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0.12 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87912">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Total Thrust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7.3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87912">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RPM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5300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87912">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Hover Power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29 W</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87912">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Endurance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30 min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87912">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Gross Weight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730 grams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3" name="Table 3"/>
          <p:cNvGraphicFramePr>
            <a:graphicFrameLocks noGrp="1"/>
          </p:cNvGraphicFramePr>
          <p:nvPr/>
        </p:nvGraphicFramePr>
        <p:xfrm>
          <a:off x="11034901" y="1270237"/>
          <a:ext cx="7110820" cy="2895600"/>
        </p:xfrm>
        <a:graphic>
          <a:graphicData uri="http://schemas.openxmlformats.org/drawingml/2006/table">
            <a:tbl>
              <a:tblPr/>
              <a:tblGrid>
                <a:gridCol w="3658150">
                  <a:extLst>
                    <a:ext uri="{9D8B030D-6E8A-4147-A177-3AD203B41FA5}">
                      <a16:colId xmlns:a16="http://schemas.microsoft.com/office/drawing/2014/main" val="20000"/>
                    </a:ext>
                  </a:extLst>
                </a:gridCol>
                <a:gridCol w="3452670">
                  <a:extLst>
                    <a:ext uri="{9D8B030D-6E8A-4147-A177-3AD203B41FA5}">
                      <a16:colId xmlns:a16="http://schemas.microsoft.com/office/drawing/2014/main" val="20001"/>
                    </a:ext>
                  </a:extLst>
                </a:gridCol>
              </a:tblGrid>
              <a:tr h="830072">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Figure of merit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0.846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32764">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Thrust Coefficient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2.654 * 10^-3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32764">
                <a:tc>
                  <a:txBody>
                    <a:bodyPr/>
                    <a:lstStyle/>
                    <a:p>
                      <a:pPr algn="ctr">
                        <a:lnSpc>
                          <a:spcPts val="2800"/>
                        </a:lnSpc>
                        <a:defRPr/>
                      </a:pPr>
                      <a:r>
                        <a:rPr lang="en-US" sz="2000" b="1">
                          <a:solidFill>
                            <a:srgbClr val="000000"/>
                          </a:solidFill>
                          <a:latin typeface="Canva Sans Bold"/>
                          <a:ea typeface="Canva Sans Bold"/>
                          <a:cs typeface="Canva Sans Bold"/>
                          <a:sym typeface="Canva Sans Bold"/>
                        </a:rPr>
                        <a:t>Torque Coefficient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Canva Sans"/>
                          <a:ea typeface="Canva Sans"/>
                          <a:cs typeface="Canva Sans"/>
                          <a:sym typeface="Canva Sans"/>
                        </a:rPr>
                        <a:t>1.142 * 10^-4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1372</Words>
  <Application>Microsoft Office PowerPoint</Application>
  <PresentationFormat>Custom</PresentationFormat>
  <Paragraphs>264</Paragraphs>
  <Slides>31</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Canva Sans</vt:lpstr>
      <vt:lpstr>Garet</vt:lpstr>
      <vt:lpstr>Open Sans Extra Bold</vt:lpstr>
      <vt:lpstr>Garet Bold</vt:lpstr>
      <vt:lpstr>Poppins Bold</vt:lpstr>
      <vt:lpstr>Canva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AE-668 Individual Project Presentation</dc:title>
  <cp:lastModifiedBy>Dharshan S Hegde</cp:lastModifiedBy>
  <cp:revision>2</cp:revision>
  <dcterms:created xsi:type="dcterms:W3CDTF">2006-08-16T00:00:00Z</dcterms:created>
  <dcterms:modified xsi:type="dcterms:W3CDTF">2025-04-22T08:14:58Z</dcterms:modified>
  <dc:identifier>DAGdmg7vYYw</dc:identifier>
</cp:coreProperties>
</file>